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7315200" cy="9601200"/>
  <p:embeddedFontLst>
    <p:embeddedFont>
      <p:font typeface="Lato" panose="020F0502020204030203" pitchFamily="34" charset="0"/>
      <p:regular r:id="rId13"/>
      <p:bold r:id="rId14"/>
      <p:italic r:id="rId15"/>
      <p:boldItalic r:id="rId16"/>
    </p:embeddedFont>
    <p:embeddedFont>
      <p:font typeface="Lato Bold" panose="020F0802020204030203" pitchFamily="34" charset="0"/>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9" d="100"/>
          <a:sy n="89" d="100"/>
        </p:scale>
        <p:origin x="7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312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7666" tIns="33833" rIns="67666" bIns="33833"/>
          <a:lstStyle/>
          <a:p>
            <a:endParaRPr lang="en-US" dirty="0"/>
          </a:p>
        </p:txBody>
      </p:sp>
      <p:sp>
        <p:nvSpPr>
          <p:cNvPr id="4" name="Slide Number Placeholder 3"/>
          <p:cNvSpPr>
            <a:spLocks noGrp="1"/>
          </p:cNvSpPr>
          <p:nvPr>
            <p:ph type="sldNum" sz="quarter" idx="10"/>
          </p:nvPr>
        </p:nvSpPr>
        <p:spPr/>
        <p:txBody>
          <a:bodyPr lIns="67666" tIns="33833" rIns="67666" bIns="33833"/>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302419" y="1674019"/>
            <a:ext cx="4881562" cy="4881563"/>
          </a:xfrm>
          <a:prstGeom prst="rect">
            <a:avLst/>
          </a:prstGeom>
        </p:spPr>
      </p:pic>
      <p:sp>
        <p:nvSpPr>
          <p:cNvPr id="4" name="Text 0"/>
          <p:cNvSpPr/>
          <p:nvPr/>
        </p:nvSpPr>
        <p:spPr>
          <a:xfrm>
            <a:off x="6333173" y="859274"/>
            <a:ext cx="7450455" cy="3130034"/>
          </a:xfrm>
          <a:prstGeom prst="rect">
            <a:avLst/>
          </a:prstGeom>
          <a:noFill/>
          <a:ln/>
        </p:spPr>
        <p:txBody>
          <a:bodyPr wrap="square" lIns="0" tIns="0" rIns="0" bIns="0" rtlCol="0" anchor="t"/>
          <a:lstStyle/>
          <a:p>
            <a:pPr marL="0" indent="0">
              <a:lnSpc>
                <a:spcPts val="8200"/>
              </a:lnSpc>
              <a:buNone/>
            </a:pPr>
            <a:r>
              <a:rPr lang="en-US" sz="6550" b="1" dirty="0">
                <a:solidFill>
                  <a:srgbClr val="282824"/>
                </a:solidFill>
                <a:latin typeface="Lato Bold" pitchFamily="34" charset="0"/>
                <a:ea typeface="Lato Bold" pitchFamily="34" charset="-122"/>
                <a:cs typeface="Lato Bold" pitchFamily="34" charset="-120"/>
              </a:rPr>
              <a:t>Antimicrobial Resistance (AMR): A Growing Threat</a:t>
            </a:r>
            <a:endParaRPr lang="en-US" sz="6550" dirty="0"/>
          </a:p>
        </p:txBody>
      </p:sp>
      <p:sp>
        <p:nvSpPr>
          <p:cNvPr id="5" name="Text 1"/>
          <p:cNvSpPr/>
          <p:nvPr/>
        </p:nvSpPr>
        <p:spPr>
          <a:xfrm>
            <a:off x="6333173" y="4352211"/>
            <a:ext cx="7450455" cy="2322433"/>
          </a:xfrm>
          <a:prstGeom prst="rect">
            <a:avLst/>
          </a:prstGeom>
          <a:noFill/>
          <a:ln/>
        </p:spPr>
        <p:txBody>
          <a:bodyPr wrap="square" lIns="0" tIns="0" rIns="0" bIns="0" rtlCol="0" anchor="t"/>
          <a:lstStyle/>
          <a:p>
            <a:pPr marL="0" indent="0">
              <a:lnSpc>
                <a:spcPts val="3000"/>
              </a:lnSpc>
              <a:buNone/>
            </a:pPr>
            <a:r>
              <a:rPr lang="en-US" sz="1900" dirty="0">
                <a:solidFill>
                  <a:srgbClr val="4A4A45"/>
                </a:solidFill>
                <a:latin typeface="Lato" pitchFamily="34" charset="0"/>
                <a:ea typeface="Lato" pitchFamily="34" charset="-122"/>
                <a:cs typeface="Lato" pitchFamily="34" charset="-120"/>
              </a:rPr>
              <a:t>Antimicrobial Resistance (AMR) occurs when microbes—like bacteria, viruses, fungi, and parasites—evolve to resist the effects of drugs, especially antibiotics, making treatments ineffective. This resistance develops due to the overuse or misuse of antimicrobial medications, leading to the creation of "superbugs" that are difficult to treat. As a result, once-treatable infections become life-threatening.</a:t>
            </a:r>
            <a:endParaRPr lang="en-US" sz="1900" dirty="0"/>
          </a:p>
        </p:txBody>
      </p:sp>
      <p:sp>
        <p:nvSpPr>
          <p:cNvPr id="6" name="Shape 2"/>
          <p:cNvSpPr/>
          <p:nvPr/>
        </p:nvSpPr>
        <p:spPr>
          <a:xfrm>
            <a:off x="6333173" y="6964918"/>
            <a:ext cx="387072" cy="387072"/>
          </a:xfrm>
          <a:prstGeom prst="roundRect">
            <a:avLst>
              <a:gd name="adj" fmla="val 23621150"/>
            </a:avLst>
          </a:prstGeom>
          <a:noFill/>
          <a:ln w="7620">
            <a:solidFill>
              <a:srgbClr val="FFFFFF"/>
            </a:solidFill>
            <a:prstDash val="solid"/>
          </a:ln>
        </p:spPr>
      </p:sp>
      <p:sp>
        <p:nvSpPr>
          <p:cNvPr id="8" name="Text 3"/>
          <p:cNvSpPr/>
          <p:nvPr/>
        </p:nvSpPr>
        <p:spPr>
          <a:xfrm>
            <a:off x="6841212" y="6946821"/>
            <a:ext cx="5099776" cy="423386"/>
          </a:xfrm>
          <a:prstGeom prst="rect">
            <a:avLst/>
          </a:prstGeom>
          <a:noFill/>
          <a:ln/>
        </p:spPr>
        <p:txBody>
          <a:bodyPr wrap="none" lIns="0" tIns="0" rIns="0" bIns="0" rtlCol="0" anchor="t"/>
          <a:lstStyle/>
          <a:p>
            <a:pPr marL="0" indent="0" algn="l">
              <a:lnSpc>
                <a:spcPts val="3300"/>
              </a:lnSpc>
              <a:buNone/>
            </a:pPr>
            <a:r>
              <a:rPr lang="en-US" sz="2350" b="1" dirty="0">
                <a:solidFill>
                  <a:srgbClr val="4A4A45"/>
                </a:solidFill>
                <a:latin typeface="Lato Bold" pitchFamily="34" charset="0"/>
                <a:ea typeface="Lato Bold" pitchFamily="34" charset="-122"/>
                <a:cs typeface="Lato Bold" pitchFamily="34" charset="-120"/>
              </a:rPr>
              <a:t>by Atharva Exam Wise</a:t>
            </a:r>
            <a:endParaRPr lang="en-US" sz="2350" dirty="0"/>
          </a:p>
        </p:txBody>
      </p:sp>
      <p:pic>
        <p:nvPicPr>
          <p:cNvPr id="9" name="Picture 8">
            <a:extLst>
              <a:ext uri="{FF2B5EF4-FFF2-40B4-BE49-F238E27FC236}">
                <a16:creationId xmlns:a16="http://schemas.microsoft.com/office/drawing/2014/main" id="{4F4B1C4B-DD46-4696-840F-62D5CDAC53F8}"/>
              </a:ext>
            </a:extLst>
          </p:cNvPr>
          <p:cNvPicPr>
            <a:picLocks noChangeAspect="1"/>
          </p:cNvPicPr>
          <p:nvPr/>
        </p:nvPicPr>
        <p:blipFill>
          <a:blip r:embed="rId5"/>
          <a:stretch>
            <a:fillRect/>
          </a:stretch>
        </p:blipFill>
        <p:spPr>
          <a:xfrm>
            <a:off x="13109615" y="-104060"/>
            <a:ext cx="1520785" cy="1520785"/>
          </a:xfrm>
          <a:prstGeom prst="rect">
            <a:avLst/>
          </a:prstGeom>
        </p:spPr>
      </p:pic>
      <p:pic>
        <p:nvPicPr>
          <p:cNvPr id="11" name="Picture 10">
            <a:extLst>
              <a:ext uri="{FF2B5EF4-FFF2-40B4-BE49-F238E27FC236}">
                <a16:creationId xmlns:a16="http://schemas.microsoft.com/office/drawing/2014/main" id="{AC67B697-F7D9-7DA0-A26D-52A8E5582A89}"/>
              </a:ext>
            </a:extLst>
          </p:cNvPr>
          <p:cNvPicPr>
            <a:picLocks noChangeAspect="1"/>
          </p:cNvPicPr>
          <p:nvPr/>
        </p:nvPicPr>
        <p:blipFill>
          <a:blip r:embed="rId5"/>
          <a:stretch>
            <a:fillRect/>
          </a:stretch>
        </p:blipFill>
        <p:spPr>
          <a:xfrm>
            <a:off x="6020337" y="6778258"/>
            <a:ext cx="760392" cy="760392"/>
          </a:xfrm>
          <a:prstGeom prst="rect">
            <a:avLst/>
          </a:prstGeom>
        </p:spPr>
      </p:pic>
      <p:pic>
        <p:nvPicPr>
          <p:cNvPr id="12" name="Picture 11">
            <a:extLst>
              <a:ext uri="{FF2B5EF4-FFF2-40B4-BE49-F238E27FC236}">
                <a16:creationId xmlns:a16="http://schemas.microsoft.com/office/drawing/2014/main" id="{C2AA9BC1-6C4E-9B75-40DA-19E47104CECA}"/>
              </a:ext>
            </a:extLst>
          </p:cNvPr>
          <p:cNvPicPr>
            <a:picLocks noChangeAspect="1"/>
          </p:cNvPicPr>
          <p:nvPr/>
        </p:nvPicPr>
        <p:blipFill rotWithShape="1">
          <a:blip r:embed="rId6">
            <a:alphaModFix amt="59000"/>
          </a:blip>
          <a:srcRect t="17215"/>
          <a:stretch/>
        </p:blipFill>
        <p:spPr>
          <a:xfrm>
            <a:off x="2435" y="1416724"/>
            <a:ext cx="14630399" cy="68128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76582" y="2277070"/>
            <a:ext cx="4933236" cy="3675340"/>
          </a:xfrm>
          <a:prstGeom prst="rect">
            <a:avLst/>
          </a:prstGeom>
        </p:spPr>
      </p:pic>
      <p:sp>
        <p:nvSpPr>
          <p:cNvPr id="4" name="Text 0"/>
          <p:cNvSpPr/>
          <p:nvPr/>
        </p:nvSpPr>
        <p:spPr>
          <a:xfrm>
            <a:off x="6260425" y="876538"/>
            <a:ext cx="7469862" cy="691158"/>
          </a:xfrm>
          <a:prstGeom prst="rect">
            <a:avLst/>
          </a:prstGeom>
          <a:noFill/>
          <a:ln/>
        </p:spPr>
        <p:txBody>
          <a:bodyPr wrap="none" lIns="0" tIns="0" rIns="0" bIns="0" rtlCol="0" anchor="t"/>
          <a:lstStyle/>
          <a:p>
            <a:pPr marL="0" indent="0">
              <a:lnSpc>
                <a:spcPts val="5400"/>
              </a:lnSpc>
              <a:buNone/>
            </a:pPr>
            <a:r>
              <a:rPr lang="en-US" sz="4350" b="1" dirty="0">
                <a:solidFill>
                  <a:srgbClr val="282824"/>
                </a:solidFill>
                <a:latin typeface="Lato Bold" pitchFamily="34" charset="0"/>
                <a:ea typeface="Lato Bold" pitchFamily="34" charset="-122"/>
                <a:cs typeface="Lato Bold" pitchFamily="34" charset="-120"/>
              </a:rPr>
              <a:t>Why is AMR a Grave Concern?</a:t>
            </a:r>
            <a:endParaRPr lang="en-US" sz="4350" dirty="0"/>
          </a:p>
        </p:txBody>
      </p:sp>
      <p:sp>
        <p:nvSpPr>
          <p:cNvPr id="5" name="Shape 1"/>
          <p:cNvSpPr/>
          <p:nvPr/>
        </p:nvSpPr>
        <p:spPr>
          <a:xfrm>
            <a:off x="6260425" y="2148126"/>
            <a:ext cx="497562" cy="497562"/>
          </a:xfrm>
          <a:prstGeom prst="roundRect">
            <a:avLst>
              <a:gd name="adj" fmla="val 6668"/>
            </a:avLst>
          </a:prstGeom>
          <a:solidFill>
            <a:srgbClr val="E5DFD2"/>
          </a:solidFill>
          <a:ln/>
        </p:spPr>
      </p:sp>
      <p:sp>
        <p:nvSpPr>
          <p:cNvPr id="6" name="Text 2"/>
          <p:cNvSpPr/>
          <p:nvPr/>
        </p:nvSpPr>
        <p:spPr>
          <a:xfrm>
            <a:off x="6412944" y="2230993"/>
            <a:ext cx="192405" cy="331708"/>
          </a:xfrm>
          <a:prstGeom prst="rect">
            <a:avLst/>
          </a:prstGeom>
          <a:noFill/>
          <a:ln/>
        </p:spPr>
        <p:txBody>
          <a:bodyPr wrap="none" lIns="0" tIns="0" rIns="0" bIns="0" rtlCol="0" anchor="t"/>
          <a:lstStyle/>
          <a:p>
            <a:pPr marL="0" indent="0" algn="ctr">
              <a:lnSpc>
                <a:spcPts val="2600"/>
              </a:lnSpc>
              <a:buNone/>
            </a:pPr>
            <a:r>
              <a:rPr lang="en-US" sz="2600" b="1" dirty="0">
                <a:solidFill>
                  <a:srgbClr val="4A4A45"/>
                </a:solidFill>
                <a:latin typeface="Lato Bold" pitchFamily="34" charset="0"/>
                <a:ea typeface="Lato Bold" pitchFamily="34" charset="-122"/>
                <a:cs typeface="Lato Bold" pitchFamily="34" charset="-120"/>
              </a:rPr>
              <a:t>1</a:t>
            </a:r>
            <a:endParaRPr lang="en-US" sz="2600" dirty="0"/>
          </a:p>
        </p:txBody>
      </p:sp>
      <p:sp>
        <p:nvSpPr>
          <p:cNvPr id="7" name="Text 3"/>
          <p:cNvSpPr/>
          <p:nvPr/>
        </p:nvSpPr>
        <p:spPr>
          <a:xfrm>
            <a:off x="6979087" y="2148126"/>
            <a:ext cx="3431858" cy="345519"/>
          </a:xfrm>
          <a:prstGeom prst="rect">
            <a:avLst/>
          </a:prstGeom>
          <a:noFill/>
          <a:ln/>
        </p:spPr>
        <p:txBody>
          <a:bodyPr wrap="none" lIns="0" tIns="0" rIns="0" bIns="0" rtlCol="0" anchor="t"/>
          <a:lstStyle/>
          <a:p>
            <a:pPr marL="0" indent="0">
              <a:lnSpc>
                <a:spcPts val="2700"/>
              </a:lnSpc>
              <a:buNone/>
            </a:pPr>
            <a:r>
              <a:rPr lang="en-US" sz="2150" b="1" dirty="0">
                <a:solidFill>
                  <a:srgbClr val="4A4A45"/>
                </a:solidFill>
                <a:latin typeface="Lato Bold" pitchFamily="34" charset="0"/>
                <a:ea typeface="Lato Bold" pitchFamily="34" charset="-122"/>
                <a:cs typeface="Lato Bold" pitchFamily="34" charset="-120"/>
              </a:rPr>
              <a:t>Escalating Healthcare Costs</a:t>
            </a:r>
            <a:endParaRPr lang="en-US" sz="2150" dirty="0"/>
          </a:p>
        </p:txBody>
      </p:sp>
      <p:sp>
        <p:nvSpPr>
          <p:cNvPr id="8" name="Text 4"/>
          <p:cNvSpPr/>
          <p:nvPr/>
        </p:nvSpPr>
        <p:spPr>
          <a:xfrm>
            <a:off x="6979087" y="2626281"/>
            <a:ext cx="6877288" cy="1061561"/>
          </a:xfrm>
          <a:prstGeom prst="rect">
            <a:avLst/>
          </a:prstGeom>
          <a:noFill/>
          <a:ln/>
        </p:spPr>
        <p:txBody>
          <a:bodyPr wrap="square" lIns="0" tIns="0" rIns="0" bIns="0" rtlCol="0" anchor="t"/>
          <a:lstStyle/>
          <a:p>
            <a:pPr marL="0" indent="0">
              <a:lnSpc>
                <a:spcPts val="2750"/>
              </a:lnSpc>
              <a:buNone/>
            </a:pPr>
            <a:r>
              <a:rPr lang="en-US" sz="1700" dirty="0">
                <a:solidFill>
                  <a:srgbClr val="4A4A45"/>
                </a:solidFill>
                <a:latin typeface="Lato" pitchFamily="34" charset="0"/>
                <a:ea typeface="Lato" pitchFamily="34" charset="-122"/>
                <a:cs typeface="Lato" pitchFamily="34" charset="-120"/>
              </a:rPr>
              <a:t>Routine infections are becoming more difficult to treat, leading to extended hospital stays, more expensive treatments, and higher mortality rates.</a:t>
            </a:r>
            <a:endParaRPr lang="en-US" sz="1700" dirty="0"/>
          </a:p>
        </p:txBody>
      </p:sp>
      <p:sp>
        <p:nvSpPr>
          <p:cNvPr id="9" name="Shape 5"/>
          <p:cNvSpPr/>
          <p:nvPr/>
        </p:nvSpPr>
        <p:spPr>
          <a:xfrm>
            <a:off x="6260425" y="4157663"/>
            <a:ext cx="497562" cy="497562"/>
          </a:xfrm>
          <a:prstGeom prst="roundRect">
            <a:avLst>
              <a:gd name="adj" fmla="val 6668"/>
            </a:avLst>
          </a:prstGeom>
          <a:solidFill>
            <a:srgbClr val="E5DFD2"/>
          </a:solidFill>
          <a:ln/>
        </p:spPr>
      </p:sp>
      <p:sp>
        <p:nvSpPr>
          <p:cNvPr id="10" name="Text 6"/>
          <p:cNvSpPr/>
          <p:nvPr/>
        </p:nvSpPr>
        <p:spPr>
          <a:xfrm>
            <a:off x="6412944" y="4240530"/>
            <a:ext cx="192405" cy="331708"/>
          </a:xfrm>
          <a:prstGeom prst="rect">
            <a:avLst/>
          </a:prstGeom>
          <a:noFill/>
          <a:ln/>
        </p:spPr>
        <p:txBody>
          <a:bodyPr wrap="none" lIns="0" tIns="0" rIns="0" bIns="0" rtlCol="0" anchor="t"/>
          <a:lstStyle/>
          <a:p>
            <a:pPr marL="0" indent="0" algn="ctr">
              <a:lnSpc>
                <a:spcPts val="2600"/>
              </a:lnSpc>
              <a:buNone/>
            </a:pPr>
            <a:r>
              <a:rPr lang="en-US" sz="2600" b="1" dirty="0">
                <a:solidFill>
                  <a:srgbClr val="4A4A45"/>
                </a:solidFill>
                <a:latin typeface="Lato Bold" pitchFamily="34" charset="0"/>
                <a:ea typeface="Lato Bold" pitchFamily="34" charset="-122"/>
                <a:cs typeface="Lato Bold" pitchFamily="34" charset="-120"/>
              </a:rPr>
              <a:t>2</a:t>
            </a:r>
            <a:endParaRPr lang="en-US" sz="2600" dirty="0"/>
          </a:p>
        </p:txBody>
      </p:sp>
      <p:sp>
        <p:nvSpPr>
          <p:cNvPr id="11" name="Text 7"/>
          <p:cNvSpPr/>
          <p:nvPr/>
        </p:nvSpPr>
        <p:spPr>
          <a:xfrm>
            <a:off x="6979087" y="4157663"/>
            <a:ext cx="3411855" cy="345519"/>
          </a:xfrm>
          <a:prstGeom prst="rect">
            <a:avLst/>
          </a:prstGeom>
          <a:noFill/>
          <a:ln/>
        </p:spPr>
        <p:txBody>
          <a:bodyPr wrap="none" lIns="0" tIns="0" rIns="0" bIns="0" rtlCol="0" anchor="t"/>
          <a:lstStyle/>
          <a:p>
            <a:pPr marL="0" indent="0">
              <a:lnSpc>
                <a:spcPts val="2700"/>
              </a:lnSpc>
              <a:buNone/>
            </a:pPr>
            <a:r>
              <a:rPr lang="en-US" sz="2150" b="1" dirty="0">
                <a:solidFill>
                  <a:srgbClr val="4A4A45"/>
                </a:solidFill>
                <a:latin typeface="Lato Bold" pitchFamily="34" charset="0"/>
                <a:ea typeface="Lato Bold" pitchFamily="34" charset="-122"/>
                <a:cs typeface="Lato Bold" pitchFamily="34" charset="-120"/>
              </a:rPr>
              <a:t>Global Public Health Threat</a:t>
            </a:r>
            <a:endParaRPr lang="en-US" sz="2150" dirty="0"/>
          </a:p>
        </p:txBody>
      </p:sp>
      <p:sp>
        <p:nvSpPr>
          <p:cNvPr id="12" name="Text 8"/>
          <p:cNvSpPr/>
          <p:nvPr/>
        </p:nvSpPr>
        <p:spPr>
          <a:xfrm>
            <a:off x="6979087" y="4635818"/>
            <a:ext cx="6877288" cy="707707"/>
          </a:xfrm>
          <a:prstGeom prst="rect">
            <a:avLst/>
          </a:prstGeom>
          <a:noFill/>
          <a:ln/>
        </p:spPr>
        <p:txBody>
          <a:bodyPr wrap="square" lIns="0" tIns="0" rIns="0" bIns="0" rtlCol="0" anchor="t"/>
          <a:lstStyle/>
          <a:p>
            <a:pPr marL="0" indent="0">
              <a:lnSpc>
                <a:spcPts val="2750"/>
              </a:lnSpc>
              <a:buNone/>
            </a:pPr>
            <a:r>
              <a:rPr lang="en-US" sz="1700" dirty="0">
                <a:solidFill>
                  <a:srgbClr val="4A4A45"/>
                </a:solidFill>
                <a:latin typeface="Lato" pitchFamily="34" charset="0"/>
                <a:ea typeface="Lato" pitchFamily="34" charset="-122"/>
                <a:cs typeface="Lato" pitchFamily="34" charset="-120"/>
              </a:rPr>
              <a:t>AMR affects all regions, but its impact is pronounced in countries with high infection rates and weaker healthcare systems.</a:t>
            </a:r>
            <a:endParaRPr lang="en-US" sz="1700" dirty="0"/>
          </a:p>
        </p:txBody>
      </p:sp>
      <p:sp>
        <p:nvSpPr>
          <p:cNvPr id="13" name="Shape 9"/>
          <p:cNvSpPr/>
          <p:nvPr/>
        </p:nvSpPr>
        <p:spPr>
          <a:xfrm>
            <a:off x="6260425" y="5813346"/>
            <a:ext cx="497562" cy="497562"/>
          </a:xfrm>
          <a:prstGeom prst="roundRect">
            <a:avLst>
              <a:gd name="adj" fmla="val 6668"/>
            </a:avLst>
          </a:prstGeom>
          <a:solidFill>
            <a:srgbClr val="E5DFD2"/>
          </a:solidFill>
          <a:ln/>
        </p:spPr>
      </p:sp>
      <p:sp>
        <p:nvSpPr>
          <p:cNvPr id="14" name="Text 10"/>
          <p:cNvSpPr/>
          <p:nvPr/>
        </p:nvSpPr>
        <p:spPr>
          <a:xfrm>
            <a:off x="6412944" y="5896213"/>
            <a:ext cx="192405" cy="331708"/>
          </a:xfrm>
          <a:prstGeom prst="rect">
            <a:avLst/>
          </a:prstGeom>
          <a:noFill/>
          <a:ln/>
        </p:spPr>
        <p:txBody>
          <a:bodyPr wrap="none" lIns="0" tIns="0" rIns="0" bIns="0" rtlCol="0" anchor="t"/>
          <a:lstStyle/>
          <a:p>
            <a:pPr marL="0" indent="0" algn="ctr">
              <a:lnSpc>
                <a:spcPts val="2600"/>
              </a:lnSpc>
              <a:buNone/>
            </a:pPr>
            <a:r>
              <a:rPr lang="en-US" sz="2600" b="1" dirty="0">
                <a:solidFill>
                  <a:srgbClr val="4A4A45"/>
                </a:solidFill>
                <a:latin typeface="Lato Bold" pitchFamily="34" charset="0"/>
                <a:ea typeface="Lato Bold" pitchFamily="34" charset="-122"/>
                <a:cs typeface="Lato Bold" pitchFamily="34" charset="-120"/>
              </a:rPr>
              <a:t>3</a:t>
            </a:r>
            <a:endParaRPr lang="en-US" sz="2600" dirty="0"/>
          </a:p>
        </p:txBody>
      </p:sp>
      <p:sp>
        <p:nvSpPr>
          <p:cNvPr id="15" name="Text 11"/>
          <p:cNvSpPr/>
          <p:nvPr/>
        </p:nvSpPr>
        <p:spPr>
          <a:xfrm>
            <a:off x="6979087" y="5813346"/>
            <a:ext cx="2881789" cy="345519"/>
          </a:xfrm>
          <a:prstGeom prst="rect">
            <a:avLst/>
          </a:prstGeom>
          <a:noFill/>
          <a:ln/>
        </p:spPr>
        <p:txBody>
          <a:bodyPr wrap="none" lIns="0" tIns="0" rIns="0" bIns="0" rtlCol="0" anchor="t"/>
          <a:lstStyle/>
          <a:p>
            <a:pPr marL="0" indent="0">
              <a:lnSpc>
                <a:spcPts val="2700"/>
              </a:lnSpc>
              <a:buNone/>
            </a:pPr>
            <a:r>
              <a:rPr lang="en-US" sz="2150" b="1" dirty="0">
                <a:solidFill>
                  <a:srgbClr val="4A4A45"/>
                </a:solidFill>
                <a:latin typeface="Lato Bold" pitchFamily="34" charset="0"/>
                <a:ea typeface="Lato Bold" pitchFamily="34" charset="-122"/>
                <a:cs typeface="Lato Bold" pitchFamily="34" charset="-120"/>
              </a:rPr>
              <a:t>Vulnerable Populations</a:t>
            </a:r>
            <a:endParaRPr lang="en-US" sz="2150" dirty="0"/>
          </a:p>
        </p:txBody>
      </p:sp>
      <p:sp>
        <p:nvSpPr>
          <p:cNvPr id="16" name="Text 12"/>
          <p:cNvSpPr/>
          <p:nvPr/>
        </p:nvSpPr>
        <p:spPr>
          <a:xfrm>
            <a:off x="6979087" y="6291501"/>
            <a:ext cx="6877288" cy="1061561"/>
          </a:xfrm>
          <a:prstGeom prst="rect">
            <a:avLst/>
          </a:prstGeom>
          <a:noFill/>
          <a:ln/>
        </p:spPr>
        <p:txBody>
          <a:bodyPr wrap="square" lIns="0" tIns="0" rIns="0" bIns="0" rtlCol="0" anchor="t"/>
          <a:lstStyle/>
          <a:p>
            <a:pPr marL="0" indent="0">
              <a:lnSpc>
                <a:spcPts val="2750"/>
              </a:lnSpc>
              <a:buNone/>
            </a:pPr>
            <a:r>
              <a:rPr lang="en-US" sz="1700" dirty="0">
                <a:solidFill>
                  <a:srgbClr val="4A4A45"/>
                </a:solidFill>
                <a:latin typeface="Lato" pitchFamily="34" charset="0"/>
                <a:ea typeface="Lato" pitchFamily="34" charset="-122"/>
                <a:cs typeface="Lato" pitchFamily="34" charset="-120"/>
              </a:rPr>
              <a:t>Individuals with compromised immune systems, or those suffering from multiple diseases, face higher risks of complications from drug-resistant infections.</a:t>
            </a:r>
            <a:endParaRPr lang="en-US" sz="1700" dirty="0"/>
          </a:p>
        </p:txBody>
      </p:sp>
      <p:pic>
        <p:nvPicPr>
          <p:cNvPr id="17" name="Picture 16">
            <a:extLst>
              <a:ext uri="{FF2B5EF4-FFF2-40B4-BE49-F238E27FC236}">
                <a16:creationId xmlns:a16="http://schemas.microsoft.com/office/drawing/2014/main" id="{F01E2463-F860-5914-A43D-BFA93E89FBD7}"/>
              </a:ext>
            </a:extLst>
          </p:cNvPr>
          <p:cNvPicPr>
            <a:picLocks noChangeAspect="1"/>
          </p:cNvPicPr>
          <p:nvPr/>
        </p:nvPicPr>
        <p:blipFill>
          <a:blip r:embed="rId5"/>
          <a:stretch>
            <a:fillRect/>
          </a:stretch>
        </p:blipFill>
        <p:spPr>
          <a:xfrm>
            <a:off x="13109615" y="-104060"/>
            <a:ext cx="1520785" cy="1520785"/>
          </a:xfrm>
          <a:prstGeom prst="rect">
            <a:avLst/>
          </a:prstGeom>
        </p:spPr>
      </p:pic>
      <p:pic>
        <p:nvPicPr>
          <p:cNvPr id="18" name="Picture 17">
            <a:extLst>
              <a:ext uri="{FF2B5EF4-FFF2-40B4-BE49-F238E27FC236}">
                <a16:creationId xmlns:a16="http://schemas.microsoft.com/office/drawing/2014/main" id="{21FA14FC-0F63-F283-A8B7-C71C4E9179C6}"/>
              </a:ext>
            </a:extLst>
          </p:cNvPr>
          <p:cNvPicPr>
            <a:picLocks noChangeAspect="1"/>
          </p:cNvPicPr>
          <p:nvPr/>
        </p:nvPicPr>
        <p:blipFill rotWithShape="1">
          <a:blip r:embed="rId6">
            <a:alphaModFix amt="59000"/>
          </a:blip>
          <a:srcRect t="17215"/>
          <a:stretch/>
        </p:blipFill>
        <p:spPr>
          <a:xfrm>
            <a:off x="2435" y="1416724"/>
            <a:ext cx="14630399" cy="68128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74505" y="2439710"/>
            <a:ext cx="5025271" cy="3350181"/>
          </a:xfrm>
          <a:prstGeom prst="rect">
            <a:avLst/>
          </a:prstGeom>
        </p:spPr>
      </p:pic>
      <p:sp>
        <p:nvSpPr>
          <p:cNvPr id="4" name="Text 0"/>
          <p:cNvSpPr/>
          <p:nvPr/>
        </p:nvSpPr>
        <p:spPr>
          <a:xfrm>
            <a:off x="645557" y="548521"/>
            <a:ext cx="6802279" cy="576382"/>
          </a:xfrm>
          <a:prstGeom prst="rect">
            <a:avLst/>
          </a:prstGeom>
          <a:noFill/>
          <a:ln/>
        </p:spPr>
        <p:txBody>
          <a:bodyPr wrap="none" lIns="0" tIns="0" rIns="0" bIns="0" rtlCol="0" anchor="t"/>
          <a:lstStyle/>
          <a:p>
            <a:pPr marL="0" indent="0">
              <a:lnSpc>
                <a:spcPts val="4500"/>
              </a:lnSpc>
              <a:buNone/>
            </a:pPr>
            <a:r>
              <a:rPr lang="en-US" sz="3600" b="1" dirty="0">
                <a:solidFill>
                  <a:srgbClr val="282824"/>
                </a:solidFill>
                <a:latin typeface="Lato Bold" pitchFamily="34" charset="0"/>
                <a:ea typeface="Lato Bold" pitchFamily="34" charset="-122"/>
                <a:cs typeface="Lato Bold" pitchFamily="34" charset="-120"/>
              </a:rPr>
              <a:t>Key Factors Driving AMR in India</a:t>
            </a:r>
            <a:endParaRPr lang="en-US" sz="3600" dirty="0"/>
          </a:p>
        </p:txBody>
      </p:sp>
      <p:sp>
        <p:nvSpPr>
          <p:cNvPr id="5" name="Shape 1"/>
          <p:cNvSpPr/>
          <p:nvPr/>
        </p:nvSpPr>
        <p:spPr>
          <a:xfrm>
            <a:off x="910709" y="1401485"/>
            <a:ext cx="22860" cy="6279475"/>
          </a:xfrm>
          <a:prstGeom prst="roundRect">
            <a:avLst>
              <a:gd name="adj" fmla="val 121034"/>
            </a:avLst>
          </a:prstGeom>
          <a:solidFill>
            <a:srgbClr val="CBC5B8"/>
          </a:solidFill>
          <a:ln/>
        </p:spPr>
      </p:sp>
      <p:sp>
        <p:nvSpPr>
          <p:cNvPr id="6" name="Shape 2"/>
          <p:cNvSpPr/>
          <p:nvPr/>
        </p:nvSpPr>
        <p:spPr>
          <a:xfrm>
            <a:off x="1106745" y="1804868"/>
            <a:ext cx="645557" cy="22860"/>
          </a:xfrm>
          <a:prstGeom prst="roundRect">
            <a:avLst>
              <a:gd name="adj" fmla="val 121034"/>
            </a:avLst>
          </a:prstGeom>
          <a:solidFill>
            <a:srgbClr val="CBC5B8"/>
          </a:solidFill>
          <a:ln/>
        </p:spPr>
      </p:sp>
      <p:sp>
        <p:nvSpPr>
          <p:cNvPr id="7" name="Shape 3"/>
          <p:cNvSpPr/>
          <p:nvPr/>
        </p:nvSpPr>
        <p:spPr>
          <a:xfrm>
            <a:off x="714673" y="1608892"/>
            <a:ext cx="414933" cy="414933"/>
          </a:xfrm>
          <a:prstGeom prst="roundRect">
            <a:avLst>
              <a:gd name="adj" fmla="val 6668"/>
            </a:avLst>
          </a:prstGeom>
          <a:solidFill>
            <a:srgbClr val="E5DFD2"/>
          </a:solidFill>
          <a:ln/>
        </p:spPr>
      </p:sp>
      <p:sp>
        <p:nvSpPr>
          <p:cNvPr id="8" name="Text 4"/>
          <p:cNvSpPr/>
          <p:nvPr/>
        </p:nvSpPr>
        <p:spPr>
          <a:xfrm>
            <a:off x="841831" y="1677948"/>
            <a:ext cx="160496" cy="276701"/>
          </a:xfrm>
          <a:prstGeom prst="rect">
            <a:avLst/>
          </a:prstGeom>
          <a:noFill/>
          <a:ln/>
        </p:spPr>
        <p:txBody>
          <a:bodyPr wrap="none" lIns="0" tIns="0" rIns="0" bIns="0" rtlCol="0" anchor="t"/>
          <a:lstStyle/>
          <a:p>
            <a:pPr marL="0" indent="0" algn="ctr">
              <a:lnSpc>
                <a:spcPts val="2150"/>
              </a:lnSpc>
              <a:buNone/>
            </a:pPr>
            <a:r>
              <a:rPr lang="en-US" sz="2150" b="1" dirty="0">
                <a:solidFill>
                  <a:srgbClr val="4A4A45"/>
                </a:solidFill>
                <a:latin typeface="Lato Bold" pitchFamily="34" charset="0"/>
                <a:ea typeface="Lato Bold" pitchFamily="34" charset="-122"/>
                <a:cs typeface="Lato Bold" pitchFamily="34" charset="-120"/>
              </a:rPr>
              <a:t>1</a:t>
            </a:r>
            <a:endParaRPr lang="en-US" sz="2150" dirty="0"/>
          </a:p>
        </p:txBody>
      </p:sp>
      <p:sp>
        <p:nvSpPr>
          <p:cNvPr id="9" name="Text 5"/>
          <p:cNvSpPr/>
          <p:nvPr/>
        </p:nvSpPr>
        <p:spPr>
          <a:xfrm>
            <a:off x="1936552" y="1585912"/>
            <a:ext cx="2852857" cy="288250"/>
          </a:xfrm>
          <a:prstGeom prst="rect">
            <a:avLst/>
          </a:prstGeom>
          <a:noFill/>
          <a:ln/>
        </p:spPr>
        <p:txBody>
          <a:bodyPr wrap="none" lIns="0" tIns="0" rIns="0" bIns="0" rtlCol="0" anchor="t"/>
          <a:lstStyle/>
          <a:p>
            <a:pPr marL="0" indent="0" algn="l">
              <a:lnSpc>
                <a:spcPts val="2250"/>
              </a:lnSpc>
              <a:buNone/>
            </a:pPr>
            <a:r>
              <a:rPr lang="en-US" sz="1800" b="1" dirty="0">
                <a:solidFill>
                  <a:srgbClr val="4A4A45"/>
                </a:solidFill>
                <a:latin typeface="Lato Bold" pitchFamily="34" charset="0"/>
                <a:ea typeface="Lato Bold" pitchFamily="34" charset="-122"/>
                <a:cs typeface="Lato Bold" pitchFamily="34" charset="-120"/>
              </a:rPr>
              <a:t>Public Misuse of Antibiotics</a:t>
            </a:r>
            <a:endParaRPr lang="en-US" sz="1800" dirty="0"/>
          </a:p>
        </p:txBody>
      </p:sp>
      <p:sp>
        <p:nvSpPr>
          <p:cNvPr id="10" name="Text 6"/>
          <p:cNvSpPr/>
          <p:nvPr/>
        </p:nvSpPr>
        <p:spPr>
          <a:xfrm>
            <a:off x="1936552" y="1984772"/>
            <a:ext cx="6561892" cy="590074"/>
          </a:xfrm>
          <a:prstGeom prst="rect">
            <a:avLst/>
          </a:prstGeom>
          <a:noFill/>
          <a:ln/>
        </p:spPr>
        <p:txBody>
          <a:bodyPr wrap="square" lIns="0" tIns="0" rIns="0" bIns="0" rtlCol="0" anchor="t"/>
          <a:lstStyle/>
          <a:p>
            <a:pPr marL="0" indent="0" algn="l">
              <a:lnSpc>
                <a:spcPts val="2300"/>
              </a:lnSpc>
              <a:buNone/>
            </a:pPr>
            <a:r>
              <a:rPr lang="en-US" sz="1450" dirty="0">
                <a:solidFill>
                  <a:srgbClr val="4A4A45"/>
                </a:solidFill>
                <a:latin typeface="Lato" pitchFamily="34" charset="0"/>
                <a:ea typeface="Lato" pitchFamily="34" charset="-122"/>
                <a:cs typeface="Lato" pitchFamily="34" charset="-120"/>
              </a:rPr>
              <a:t>In India, people frequently consume antibiotics without prescriptions, even for viral infections where antibiotics are ineffective.</a:t>
            </a:r>
            <a:endParaRPr lang="en-US" sz="1450" dirty="0"/>
          </a:p>
        </p:txBody>
      </p:sp>
      <p:sp>
        <p:nvSpPr>
          <p:cNvPr id="11" name="Shape 7"/>
          <p:cNvSpPr/>
          <p:nvPr/>
        </p:nvSpPr>
        <p:spPr>
          <a:xfrm>
            <a:off x="1106745" y="3347085"/>
            <a:ext cx="645557" cy="22860"/>
          </a:xfrm>
          <a:prstGeom prst="roundRect">
            <a:avLst>
              <a:gd name="adj" fmla="val 121034"/>
            </a:avLst>
          </a:prstGeom>
          <a:solidFill>
            <a:srgbClr val="CBC5B8"/>
          </a:solidFill>
          <a:ln/>
        </p:spPr>
      </p:sp>
      <p:sp>
        <p:nvSpPr>
          <p:cNvPr id="12" name="Shape 8"/>
          <p:cNvSpPr/>
          <p:nvPr/>
        </p:nvSpPr>
        <p:spPr>
          <a:xfrm>
            <a:off x="714673" y="3151108"/>
            <a:ext cx="414933" cy="414933"/>
          </a:xfrm>
          <a:prstGeom prst="roundRect">
            <a:avLst>
              <a:gd name="adj" fmla="val 6668"/>
            </a:avLst>
          </a:prstGeom>
          <a:solidFill>
            <a:srgbClr val="E5DFD2"/>
          </a:solidFill>
          <a:ln/>
        </p:spPr>
      </p:sp>
      <p:sp>
        <p:nvSpPr>
          <p:cNvPr id="13" name="Text 9"/>
          <p:cNvSpPr/>
          <p:nvPr/>
        </p:nvSpPr>
        <p:spPr>
          <a:xfrm>
            <a:off x="841831" y="3220164"/>
            <a:ext cx="160496" cy="276701"/>
          </a:xfrm>
          <a:prstGeom prst="rect">
            <a:avLst/>
          </a:prstGeom>
          <a:noFill/>
          <a:ln/>
        </p:spPr>
        <p:txBody>
          <a:bodyPr wrap="none" lIns="0" tIns="0" rIns="0" bIns="0" rtlCol="0" anchor="t"/>
          <a:lstStyle/>
          <a:p>
            <a:pPr marL="0" indent="0" algn="ctr">
              <a:lnSpc>
                <a:spcPts val="2150"/>
              </a:lnSpc>
              <a:buNone/>
            </a:pPr>
            <a:r>
              <a:rPr lang="en-US" sz="2150" b="1" dirty="0">
                <a:solidFill>
                  <a:srgbClr val="4A4A45"/>
                </a:solidFill>
                <a:latin typeface="Lato Bold" pitchFamily="34" charset="0"/>
                <a:ea typeface="Lato Bold" pitchFamily="34" charset="-122"/>
                <a:cs typeface="Lato Bold" pitchFamily="34" charset="-120"/>
              </a:rPr>
              <a:t>2</a:t>
            </a:r>
            <a:endParaRPr lang="en-US" sz="2150" dirty="0"/>
          </a:p>
        </p:txBody>
      </p:sp>
      <p:sp>
        <p:nvSpPr>
          <p:cNvPr id="14" name="Text 10"/>
          <p:cNvSpPr/>
          <p:nvPr/>
        </p:nvSpPr>
        <p:spPr>
          <a:xfrm>
            <a:off x="1936552" y="3128129"/>
            <a:ext cx="2386727" cy="288250"/>
          </a:xfrm>
          <a:prstGeom prst="rect">
            <a:avLst/>
          </a:prstGeom>
          <a:noFill/>
          <a:ln/>
        </p:spPr>
        <p:txBody>
          <a:bodyPr wrap="none" lIns="0" tIns="0" rIns="0" bIns="0" rtlCol="0" anchor="t"/>
          <a:lstStyle/>
          <a:p>
            <a:pPr marL="0" indent="0" algn="l">
              <a:lnSpc>
                <a:spcPts val="2250"/>
              </a:lnSpc>
              <a:buNone/>
            </a:pPr>
            <a:r>
              <a:rPr lang="en-US" sz="1800" b="1" dirty="0">
                <a:solidFill>
                  <a:srgbClr val="4A4A45"/>
                </a:solidFill>
                <a:latin typeface="Lato Bold" pitchFamily="34" charset="0"/>
                <a:ea typeface="Lato Bold" pitchFamily="34" charset="-122"/>
                <a:cs typeface="Lato Bold" pitchFamily="34" charset="-120"/>
              </a:rPr>
              <a:t>Empirical Prescriptions</a:t>
            </a:r>
            <a:endParaRPr lang="en-US" sz="1800" dirty="0"/>
          </a:p>
        </p:txBody>
      </p:sp>
      <p:sp>
        <p:nvSpPr>
          <p:cNvPr id="15" name="Text 11"/>
          <p:cNvSpPr/>
          <p:nvPr/>
        </p:nvSpPr>
        <p:spPr>
          <a:xfrm>
            <a:off x="1936552" y="3526988"/>
            <a:ext cx="6561892" cy="590074"/>
          </a:xfrm>
          <a:prstGeom prst="rect">
            <a:avLst/>
          </a:prstGeom>
          <a:noFill/>
          <a:ln/>
        </p:spPr>
        <p:txBody>
          <a:bodyPr wrap="square" lIns="0" tIns="0" rIns="0" bIns="0" rtlCol="0" anchor="t"/>
          <a:lstStyle/>
          <a:p>
            <a:pPr marL="0" indent="0" algn="l">
              <a:lnSpc>
                <a:spcPts val="2300"/>
              </a:lnSpc>
              <a:buNone/>
            </a:pPr>
            <a:r>
              <a:rPr lang="en-US" sz="1450" dirty="0">
                <a:solidFill>
                  <a:srgbClr val="4A4A45"/>
                </a:solidFill>
                <a:latin typeface="Lato" pitchFamily="34" charset="0"/>
                <a:ea typeface="Lato" pitchFamily="34" charset="-122"/>
                <a:cs typeface="Lato" pitchFamily="34" charset="-120"/>
              </a:rPr>
              <a:t>Many doctors prescribe broad-spectrum antibiotics without definitive diagnostic tests, hastening the rise of resistance.</a:t>
            </a:r>
            <a:endParaRPr lang="en-US" sz="1450" dirty="0"/>
          </a:p>
        </p:txBody>
      </p:sp>
      <p:sp>
        <p:nvSpPr>
          <p:cNvPr id="16" name="Shape 12"/>
          <p:cNvSpPr/>
          <p:nvPr/>
        </p:nvSpPr>
        <p:spPr>
          <a:xfrm>
            <a:off x="1106745" y="4889302"/>
            <a:ext cx="645557" cy="22860"/>
          </a:xfrm>
          <a:prstGeom prst="roundRect">
            <a:avLst>
              <a:gd name="adj" fmla="val 121034"/>
            </a:avLst>
          </a:prstGeom>
          <a:solidFill>
            <a:srgbClr val="CBC5B8"/>
          </a:solidFill>
          <a:ln/>
        </p:spPr>
      </p:sp>
      <p:sp>
        <p:nvSpPr>
          <p:cNvPr id="17" name="Shape 13"/>
          <p:cNvSpPr/>
          <p:nvPr/>
        </p:nvSpPr>
        <p:spPr>
          <a:xfrm>
            <a:off x="714673" y="4693325"/>
            <a:ext cx="414933" cy="414933"/>
          </a:xfrm>
          <a:prstGeom prst="roundRect">
            <a:avLst>
              <a:gd name="adj" fmla="val 6668"/>
            </a:avLst>
          </a:prstGeom>
          <a:solidFill>
            <a:srgbClr val="E5DFD2"/>
          </a:solidFill>
          <a:ln/>
        </p:spPr>
      </p:sp>
      <p:sp>
        <p:nvSpPr>
          <p:cNvPr id="18" name="Text 14"/>
          <p:cNvSpPr/>
          <p:nvPr/>
        </p:nvSpPr>
        <p:spPr>
          <a:xfrm>
            <a:off x="841831" y="4762381"/>
            <a:ext cx="160496" cy="276701"/>
          </a:xfrm>
          <a:prstGeom prst="rect">
            <a:avLst/>
          </a:prstGeom>
          <a:noFill/>
          <a:ln/>
        </p:spPr>
        <p:txBody>
          <a:bodyPr wrap="none" lIns="0" tIns="0" rIns="0" bIns="0" rtlCol="0" anchor="t"/>
          <a:lstStyle/>
          <a:p>
            <a:pPr marL="0" indent="0" algn="ctr">
              <a:lnSpc>
                <a:spcPts val="2150"/>
              </a:lnSpc>
              <a:buNone/>
            </a:pPr>
            <a:r>
              <a:rPr lang="en-US" sz="2150" b="1" dirty="0">
                <a:solidFill>
                  <a:srgbClr val="4A4A45"/>
                </a:solidFill>
                <a:latin typeface="Lato Bold" pitchFamily="34" charset="0"/>
                <a:ea typeface="Lato Bold" pitchFamily="34" charset="-122"/>
                <a:cs typeface="Lato Bold" pitchFamily="34" charset="-120"/>
              </a:rPr>
              <a:t>3</a:t>
            </a:r>
            <a:endParaRPr lang="en-US" sz="2150" dirty="0"/>
          </a:p>
        </p:txBody>
      </p:sp>
      <p:sp>
        <p:nvSpPr>
          <p:cNvPr id="19" name="Text 15"/>
          <p:cNvSpPr/>
          <p:nvPr/>
        </p:nvSpPr>
        <p:spPr>
          <a:xfrm>
            <a:off x="1936552" y="4670346"/>
            <a:ext cx="2305645" cy="288250"/>
          </a:xfrm>
          <a:prstGeom prst="rect">
            <a:avLst/>
          </a:prstGeom>
          <a:noFill/>
          <a:ln/>
        </p:spPr>
        <p:txBody>
          <a:bodyPr wrap="none" lIns="0" tIns="0" rIns="0" bIns="0" rtlCol="0" anchor="t"/>
          <a:lstStyle/>
          <a:p>
            <a:pPr marL="0" indent="0" algn="l">
              <a:lnSpc>
                <a:spcPts val="2250"/>
              </a:lnSpc>
              <a:buNone/>
            </a:pPr>
            <a:r>
              <a:rPr lang="en-US" sz="1800" b="1" dirty="0">
                <a:solidFill>
                  <a:srgbClr val="4A4A45"/>
                </a:solidFill>
                <a:latin typeface="Lato Bold" pitchFamily="34" charset="0"/>
                <a:ea typeface="Lato Bold" pitchFamily="34" charset="-122"/>
                <a:cs typeface="Lato Bold" pitchFamily="34" charset="-120"/>
              </a:rPr>
              <a:t>Overuse in Hospitals</a:t>
            </a:r>
            <a:endParaRPr lang="en-US" sz="1800" dirty="0"/>
          </a:p>
        </p:txBody>
      </p:sp>
      <p:sp>
        <p:nvSpPr>
          <p:cNvPr id="20" name="Text 16"/>
          <p:cNvSpPr/>
          <p:nvPr/>
        </p:nvSpPr>
        <p:spPr>
          <a:xfrm>
            <a:off x="1936552" y="5069205"/>
            <a:ext cx="6561892" cy="590074"/>
          </a:xfrm>
          <a:prstGeom prst="rect">
            <a:avLst/>
          </a:prstGeom>
          <a:noFill/>
          <a:ln/>
        </p:spPr>
        <p:txBody>
          <a:bodyPr wrap="square" lIns="0" tIns="0" rIns="0" bIns="0" rtlCol="0" anchor="t"/>
          <a:lstStyle/>
          <a:p>
            <a:pPr marL="0" indent="0" algn="l">
              <a:lnSpc>
                <a:spcPts val="2300"/>
              </a:lnSpc>
              <a:buNone/>
            </a:pPr>
            <a:r>
              <a:rPr lang="en-US" sz="1450" dirty="0">
                <a:solidFill>
                  <a:srgbClr val="4A4A45"/>
                </a:solidFill>
                <a:latin typeface="Lato" pitchFamily="34" charset="0"/>
                <a:ea typeface="Lato" pitchFamily="34" charset="-122"/>
                <a:cs typeface="Lato" pitchFamily="34" charset="-120"/>
              </a:rPr>
              <a:t>Antibiotics are often used excessively in hospitals, sometimes to prevent infections rather than treat them.</a:t>
            </a:r>
            <a:endParaRPr lang="en-US" sz="1450" dirty="0"/>
          </a:p>
        </p:txBody>
      </p:sp>
      <p:sp>
        <p:nvSpPr>
          <p:cNvPr id="21" name="Shape 17"/>
          <p:cNvSpPr/>
          <p:nvPr/>
        </p:nvSpPr>
        <p:spPr>
          <a:xfrm>
            <a:off x="1106745" y="6431518"/>
            <a:ext cx="645557" cy="22860"/>
          </a:xfrm>
          <a:prstGeom prst="roundRect">
            <a:avLst>
              <a:gd name="adj" fmla="val 121034"/>
            </a:avLst>
          </a:prstGeom>
          <a:solidFill>
            <a:srgbClr val="CBC5B8"/>
          </a:solidFill>
          <a:ln/>
        </p:spPr>
      </p:sp>
      <p:sp>
        <p:nvSpPr>
          <p:cNvPr id="22" name="Shape 18"/>
          <p:cNvSpPr/>
          <p:nvPr/>
        </p:nvSpPr>
        <p:spPr>
          <a:xfrm>
            <a:off x="714673" y="6235541"/>
            <a:ext cx="414933" cy="414933"/>
          </a:xfrm>
          <a:prstGeom prst="roundRect">
            <a:avLst>
              <a:gd name="adj" fmla="val 6668"/>
            </a:avLst>
          </a:prstGeom>
          <a:solidFill>
            <a:srgbClr val="E5DFD2"/>
          </a:solidFill>
          <a:ln/>
        </p:spPr>
      </p:sp>
      <p:sp>
        <p:nvSpPr>
          <p:cNvPr id="23" name="Text 19"/>
          <p:cNvSpPr/>
          <p:nvPr/>
        </p:nvSpPr>
        <p:spPr>
          <a:xfrm>
            <a:off x="841831" y="6304597"/>
            <a:ext cx="160496" cy="276701"/>
          </a:xfrm>
          <a:prstGeom prst="rect">
            <a:avLst/>
          </a:prstGeom>
          <a:noFill/>
          <a:ln/>
        </p:spPr>
        <p:txBody>
          <a:bodyPr wrap="none" lIns="0" tIns="0" rIns="0" bIns="0" rtlCol="0" anchor="t"/>
          <a:lstStyle/>
          <a:p>
            <a:pPr marL="0" indent="0" algn="ctr">
              <a:lnSpc>
                <a:spcPts val="2150"/>
              </a:lnSpc>
              <a:buNone/>
            </a:pPr>
            <a:r>
              <a:rPr lang="en-US" sz="2150" b="1" dirty="0">
                <a:solidFill>
                  <a:srgbClr val="4A4A45"/>
                </a:solidFill>
                <a:latin typeface="Lato Bold" pitchFamily="34" charset="0"/>
                <a:ea typeface="Lato Bold" pitchFamily="34" charset="-122"/>
                <a:cs typeface="Lato Bold" pitchFamily="34" charset="-120"/>
              </a:rPr>
              <a:t>4</a:t>
            </a:r>
            <a:endParaRPr lang="en-US" sz="2150" dirty="0"/>
          </a:p>
        </p:txBody>
      </p:sp>
      <p:sp>
        <p:nvSpPr>
          <p:cNvPr id="24" name="Text 20"/>
          <p:cNvSpPr/>
          <p:nvPr/>
        </p:nvSpPr>
        <p:spPr>
          <a:xfrm>
            <a:off x="1936552" y="6212562"/>
            <a:ext cx="2599611" cy="288250"/>
          </a:xfrm>
          <a:prstGeom prst="rect">
            <a:avLst/>
          </a:prstGeom>
          <a:noFill/>
          <a:ln/>
        </p:spPr>
        <p:txBody>
          <a:bodyPr wrap="none" lIns="0" tIns="0" rIns="0" bIns="0" rtlCol="0" anchor="t"/>
          <a:lstStyle/>
          <a:p>
            <a:pPr marL="0" indent="0" algn="l">
              <a:lnSpc>
                <a:spcPts val="2250"/>
              </a:lnSpc>
              <a:buNone/>
            </a:pPr>
            <a:r>
              <a:rPr lang="en-US" sz="1800" b="1" dirty="0">
                <a:solidFill>
                  <a:srgbClr val="4A4A45"/>
                </a:solidFill>
                <a:latin typeface="Lato Bold" pitchFamily="34" charset="0"/>
                <a:ea typeface="Lato Bold" pitchFamily="34" charset="-122"/>
                <a:cs typeface="Lato Bold" pitchFamily="34" charset="-120"/>
              </a:rPr>
              <a:t>Pharmaceutical Pollution</a:t>
            </a:r>
            <a:endParaRPr lang="en-US" sz="1800" dirty="0"/>
          </a:p>
        </p:txBody>
      </p:sp>
      <p:sp>
        <p:nvSpPr>
          <p:cNvPr id="25" name="Text 21"/>
          <p:cNvSpPr/>
          <p:nvPr/>
        </p:nvSpPr>
        <p:spPr>
          <a:xfrm>
            <a:off x="1936552" y="6611422"/>
            <a:ext cx="6561892" cy="885111"/>
          </a:xfrm>
          <a:prstGeom prst="rect">
            <a:avLst/>
          </a:prstGeom>
          <a:noFill/>
          <a:ln/>
        </p:spPr>
        <p:txBody>
          <a:bodyPr wrap="square" lIns="0" tIns="0" rIns="0" bIns="0" rtlCol="0" anchor="t"/>
          <a:lstStyle/>
          <a:p>
            <a:pPr marL="0" indent="0" algn="l">
              <a:lnSpc>
                <a:spcPts val="2300"/>
              </a:lnSpc>
              <a:buNone/>
            </a:pPr>
            <a:r>
              <a:rPr lang="en-US" sz="1450" dirty="0">
                <a:solidFill>
                  <a:srgbClr val="4A4A45"/>
                </a:solidFill>
                <a:latin typeface="Lato" pitchFamily="34" charset="0"/>
                <a:ea typeface="Lato" pitchFamily="34" charset="-122"/>
                <a:cs typeface="Lato" pitchFamily="34" charset="-120"/>
              </a:rPr>
              <a:t>Antibiotic production facilities are contributing to the spread of resistant bacteria due to inadequate waste management, which leads to environmental contamination.</a:t>
            </a:r>
            <a:endParaRPr lang="en-US" sz="1450" dirty="0"/>
          </a:p>
        </p:txBody>
      </p:sp>
      <p:pic>
        <p:nvPicPr>
          <p:cNvPr id="26" name="Picture 25">
            <a:extLst>
              <a:ext uri="{FF2B5EF4-FFF2-40B4-BE49-F238E27FC236}">
                <a16:creationId xmlns:a16="http://schemas.microsoft.com/office/drawing/2014/main" id="{789BBD33-7AB6-44B2-94E0-42F3F3290BD1}"/>
              </a:ext>
            </a:extLst>
          </p:cNvPr>
          <p:cNvPicPr>
            <a:picLocks noChangeAspect="1"/>
          </p:cNvPicPr>
          <p:nvPr/>
        </p:nvPicPr>
        <p:blipFill>
          <a:blip r:embed="rId5"/>
          <a:stretch>
            <a:fillRect/>
          </a:stretch>
        </p:blipFill>
        <p:spPr>
          <a:xfrm>
            <a:off x="13109615" y="-104060"/>
            <a:ext cx="1520785" cy="1520785"/>
          </a:xfrm>
          <a:prstGeom prst="rect">
            <a:avLst/>
          </a:prstGeom>
        </p:spPr>
      </p:pic>
      <p:pic>
        <p:nvPicPr>
          <p:cNvPr id="27" name="Picture 26">
            <a:extLst>
              <a:ext uri="{FF2B5EF4-FFF2-40B4-BE49-F238E27FC236}">
                <a16:creationId xmlns:a16="http://schemas.microsoft.com/office/drawing/2014/main" id="{0D68B578-298D-F79D-1397-0C8F1BAB4B9A}"/>
              </a:ext>
            </a:extLst>
          </p:cNvPr>
          <p:cNvPicPr>
            <a:picLocks noChangeAspect="1"/>
          </p:cNvPicPr>
          <p:nvPr/>
        </p:nvPicPr>
        <p:blipFill rotWithShape="1">
          <a:blip r:embed="rId6">
            <a:alphaModFix amt="59000"/>
          </a:blip>
          <a:srcRect t="17215"/>
          <a:stretch/>
        </p:blipFill>
        <p:spPr>
          <a:xfrm>
            <a:off x="2435" y="1416724"/>
            <a:ext cx="14630399" cy="6812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70748" y="2495312"/>
            <a:ext cx="4944785" cy="3238857"/>
          </a:xfrm>
          <a:prstGeom prst="rect">
            <a:avLst/>
          </a:prstGeom>
        </p:spPr>
      </p:pic>
      <p:sp>
        <p:nvSpPr>
          <p:cNvPr id="4" name="Text 0"/>
          <p:cNvSpPr/>
          <p:nvPr/>
        </p:nvSpPr>
        <p:spPr>
          <a:xfrm>
            <a:off x="6244590" y="637342"/>
            <a:ext cx="7627620" cy="1353979"/>
          </a:xfrm>
          <a:prstGeom prst="rect">
            <a:avLst/>
          </a:prstGeom>
          <a:noFill/>
          <a:ln/>
        </p:spPr>
        <p:txBody>
          <a:bodyPr wrap="square" lIns="0" tIns="0" rIns="0" bIns="0" rtlCol="0" anchor="t"/>
          <a:lstStyle/>
          <a:p>
            <a:pPr marL="0" indent="0">
              <a:lnSpc>
                <a:spcPts val="5300"/>
              </a:lnSpc>
              <a:buNone/>
            </a:pPr>
            <a:r>
              <a:rPr lang="en-US" sz="4250" b="1" dirty="0">
                <a:solidFill>
                  <a:srgbClr val="282824"/>
                </a:solidFill>
                <a:latin typeface="Lato Bold" pitchFamily="34" charset="0"/>
                <a:ea typeface="Lato Bold" pitchFamily="34" charset="-122"/>
                <a:cs typeface="Lato Bold" pitchFamily="34" charset="-120"/>
              </a:rPr>
              <a:t>Most Common Resistant Pathogens in India</a:t>
            </a:r>
            <a:endParaRPr lang="en-US" sz="4250" dirty="0"/>
          </a:p>
        </p:txBody>
      </p:sp>
      <p:sp>
        <p:nvSpPr>
          <p:cNvPr id="5" name="Shape 1"/>
          <p:cNvSpPr/>
          <p:nvPr/>
        </p:nvSpPr>
        <p:spPr>
          <a:xfrm>
            <a:off x="6244590" y="2316242"/>
            <a:ext cx="7627620" cy="5275897"/>
          </a:xfrm>
          <a:prstGeom prst="roundRect">
            <a:avLst>
              <a:gd name="adj" fmla="val 616"/>
            </a:avLst>
          </a:prstGeom>
          <a:noFill/>
          <a:ln w="7620">
            <a:solidFill>
              <a:srgbClr val="000000">
                <a:alpha val="8000"/>
              </a:srgbClr>
            </a:solidFill>
            <a:prstDash val="solid"/>
          </a:ln>
        </p:spPr>
      </p:sp>
      <p:sp>
        <p:nvSpPr>
          <p:cNvPr id="6" name="Shape 2"/>
          <p:cNvSpPr/>
          <p:nvPr/>
        </p:nvSpPr>
        <p:spPr>
          <a:xfrm>
            <a:off x="6252210" y="2323862"/>
            <a:ext cx="7611547" cy="621744"/>
          </a:xfrm>
          <a:prstGeom prst="rect">
            <a:avLst/>
          </a:prstGeom>
          <a:solidFill>
            <a:srgbClr val="FFFFFF">
              <a:alpha val="4000"/>
            </a:srgbClr>
          </a:solidFill>
          <a:ln/>
        </p:spPr>
      </p:sp>
      <p:sp>
        <p:nvSpPr>
          <p:cNvPr id="7" name="Text 3"/>
          <p:cNvSpPr/>
          <p:nvPr/>
        </p:nvSpPr>
        <p:spPr>
          <a:xfrm>
            <a:off x="6469737" y="2461379"/>
            <a:ext cx="2099905" cy="346710"/>
          </a:xfrm>
          <a:prstGeom prst="rect">
            <a:avLst/>
          </a:prstGeom>
          <a:noFill/>
          <a:ln/>
        </p:spPr>
        <p:txBody>
          <a:bodyPr wrap="non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Pathogen</a:t>
            </a:r>
            <a:endParaRPr lang="en-US" sz="1700" dirty="0"/>
          </a:p>
        </p:txBody>
      </p:sp>
      <p:sp>
        <p:nvSpPr>
          <p:cNvPr id="8" name="Text 4"/>
          <p:cNvSpPr/>
          <p:nvPr/>
        </p:nvSpPr>
        <p:spPr>
          <a:xfrm>
            <a:off x="9010412" y="2461379"/>
            <a:ext cx="2096095" cy="346710"/>
          </a:xfrm>
          <a:prstGeom prst="rect">
            <a:avLst/>
          </a:prstGeom>
          <a:noFill/>
          <a:ln/>
        </p:spPr>
        <p:txBody>
          <a:bodyPr wrap="non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Description</a:t>
            </a:r>
            <a:endParaRPr lang="en-US" sz="1700" dirty="0"/>
          </a:p>
        </p:txBody>
      </p:sp>
      <p:sp>
        <p:nvSpPr>
          <p:cNvPr id="9" name="Text 5"/>
          <p:cNvSpPr/>
          <p:nvPr/>
        </p:nvSpPr>
        <p:spPr>
          <a:xfrm>
            <a:off x="11547277" y="2461379"/>
            <a:ext cx="2099905" cy="346710"/>
          </a:xfrm>
          <a:prstGeom prst="rect">
            <a:avLst/>
          </a:prstGeom>
          <a:noFill/>
          <a:ln/>
        </p:spPr>
        <p:txBody>
          <a:bodyPr wrap="non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Resistance</a:t>
            </a:r>
            <a:endParaRPr lang="en-US" sz="1700" dirty="0"/>
          </a:p>
        </p:txBody>
      </p:sp>
      <p:sp>
        <p:nvSpPr>
          <p:cNvPr id="10" name="Shape 6"/>
          <p:cNvSpPr/>
          <p:nvPr/>
        </p:nvSpPr>
        <p:spPr>
          <a:xfrm>
            <a:off x="6252210" y="2945606"/>
            <a:ext cx="7611547" cy="1661874"/>
          </a:xfrm>
          <a:prstGeom prst="rect">
            <a:avLst/>
          </a:prstGeom>
          <a:solidFill>
            <a:srgbClr val="000000">
              <a:alpha val="4000"/>
            </a:srgbClr>
          </a:solidFill>
          <a:ln/>
        </p:spPr>
      </p:sp>
      <p:sp>
        <p:nvSpPr>
          <p:cNvPr id="11" name="Text 7"/>
          <p:cNvSpPr/>
          <p:nvPr/>
        </p:nvSpPr>
        <p:spPr>
          <a:xfrm>
            <a:off x="6469737" y="3083123"/>
            <a:ext cx="2099905" cy="346710"/>
          </a:xfrm>
          <a:prstGeom prst="rect">
            <a:avLst/>
          </a:prstGeom>
          <a:noFill/>
          <a:ln/>
        </p:spPr>
        <p:txBody>
          <a:bodyPr wrap="non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E. coli</a:t>
            </a:r>
            <a:endParaRPr lang="en-US" sz="1700" dirty="0"/>
          </a:p>
        </p:txBody>
      </p:sp>
      <p:sp>
        <p:nvSpPr>
          <p:cNvPr id="12" name="Text 8"/>
          <p:cNvSpPr/>
          <p:nvPr/>
        </p:nvSpPr>
        <p:spPr>
          <a:xfrm>
            <a:off x="9010412" y="3083123"/>
            <a:ext cx="2096095" cy="69342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Known for causing gut infections</a:t>
            </a:r>
            <a:endParaRPr lang="en-US" sz="1700" dirty="0"/>
          </a:p>
        </p:txBody>
      </p:sp>
      <p:sp>
        <p:nvSpPr>
          <p:cNvPr id="13" name="Text 9"/>
          <p:cNvSpPr/>
          <p:nvPr/>
        </p:nvSpPr>
        <p:spPr>
          <a:xfrm>
            <a:off x="11547277" y="3083123"/>
            <a:ext cx="2099905" cy="138684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Increasing resistance to carbapenems, a critical class of antibiotics</a:t>
            </a:r>
            <a:endParaRPr lang="en-US" sz="1700" dirty="0"/>
          </a:p>
        </p:txBody>
      </p:sp>
      <p:sp>
        <p:nvSpPr>
          <p:cNvPr id="14" name="Shape 10"/>
          <p:cNvSpPr/>
          <p:nvPr/>
        </p:nvSpPr>
        <p:spPr>
          <a:xfrm>
            <a:off x="6252210" y="4607481"/>
            <a:ext cx="7611547" cy="1315164"/>
          </a:xfrm>
          <a:prstGeom prst="rect">
            <a:avLst/>
          </a:prstGeom>
          <a:solidFill>
            <a:srgbClr val="FFFFFF">
              <a:alpha val="4000"/>
            </a:srgbClr>
          </a:solidFill>
          <a:ln/>
        </p:spPr>
      </p:sp>
      <p:sp>
        <p:nvSpPr>
          <p:cNvPr id="15" name="Text 11"/>
          <p:cNvSpPr/>
          <p:nvPr/>
        </p:nvSpPr>
        <p:spPr>
          <a:xfrm>
            <a:off x="6469737" y="4744998"/>
            <a:ext cx="2099905" cy="69342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Klebsiella pneumoniae</a:t>
            </a:r>
            <a:endParaRPr lang="en-US" sz="1700" dirty="0"/>
          </a:p>
        </p:txBody>
      </p:sp>
      <p:sp>
        <p:nvSpPr>
          <p:cNvPr id="16" name="Text 12"/>
          <p:cNvSpPr/>
          <p:nvPr/>
        </p:nvSpPr>
        <p:spPr>
          <a:xfrm>
            <a:off x="9010412" y="4744998"/>
            <a:ext cx="2096095" cy="104013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Cause of pneumonia and urinary tract infections</a:t>
            </a:r>
            <a:endParaRPr lang="en-US" sz="1700" dirty="0"/>
          </a:p>
        </p:txBody>
      </p:sp>
      <p:sp>
        <p:nvSpPr>
          <p:cNvPr id="17" name="Text 13"/>
          <p:cNvSpPr/>
          <p:nvPr/>
        </p:nvSpPr>
        <p:spPr>
          <a:xfrm>
            <a:off x="11547277" y="4744998"/>
            <a:ext cx="2099905" cy="104013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Reduced effectiveness from critical antibiotics</a:t>
            </a:r>
            <a:endParaRPr lang="en-US" sz="1700" dirty="0"/>
          </a:p>
        </p:txBody>
      </p:sp>
      <p:sp>
        <p:nvSpPr>
          <p:cNvPr id="18" name="Shape 14"/>
          <p:cNvSpPr/>
          <p:nvPr/>
        </p:nvSpPr>
        <p:spPr>
          <a:xfrm>
            <a:off x="6252210" y="5922645"/>
            <a:ext cx="7611547" cy="1661874"/>
          </a:xfrm>
          <a:prstGeom prst="rect">
            <a:avLst/>
          </a:prstGeom>
          <a:solidFill>
            <a:srgbClr val="000000">
              <a:alpha val="4000"/>
            </a:srgbClr>
          </a:solidFill>
          <a:ln/>
        </p:spPr>
      </p:sp>
      <p:sp>
        <p:nvSpPr>
          <p:cNvPr id="19" name="Text 15"/>
          <p:cNvSpPr/>
          <p:nvPr/>
        </p:nvSpPr>
        <p:spPr>
          <a:xfrm>
            <a:off x="6469737" y="6060162"/>
            <a:ext cx="2099905" cy="69342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Acinetobacter baumannii</a:t>
            </a:r>
            <a:endParaRPr lang="en-US" sz="1700" dirty="0"/>
          </a:p>
        </p:txBody>
      </p:sp>
      <p:sp>
        <p:nvSpPr>
          <p:cNvPr id="20" name="Text 16"/>
          <p:cNvSpPr/>
          <p:nvPr/>
        </p:nvSpPr>
        <p:spPr>
          <a:xfrm>
            <a:off x="9010412" y="6060162"/>
            <a:ext cx="2096095" cy="104013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Frequently found in hospital-acquired infections</a:t>
            </a:r>
            <a:endParaRPr lang="en-US" sz="1700" dirty="0"/>
          </a:p>
        </p:txBody>
      </p:sp>
      <p:sp>
        <p:nvSpPr>
          <p:cNvPr id="21" name="Text 17"/>
          <p:cNvSpPr/>
          <p:nvPr/>
        </p:nvSpPr>
        <p:spPr>
          <a:xfrm>
            <a:off x="11547277" y="6060162"/>
            <a:ext cx="2099905" cy="1386840"/>
          </a:xfrm>
          <a:prstGeom prst="rect">
            <a:avLst/>
          </a:prstGeom>
          <a:noFill/>
          <a:ln/>
        </p:spPr>
        <p:txBody>
          <a:bodyPr wrap="square" lIns="0" tIns="0" rIns="0" bIns="0" rtlCol="0" anchor="t"/>
          <a:lstStyle/>
          <a:p>
            <a:pPr marL="0" indent="0">
              <a:lnSpc>
                <a:spcPts val="2700"/>
              </a:lnSpc>
              <a:buNone/>
            </a:pPr>
            <a:r>
              <a:rPr lang="en-US" sz="1700" dirty="0">
                <a:solidFill>
                  <a:srgbClr val="4A4A45"/>
                </a:solidFill>
                <a:latin typeface="Lato" pitchFamily="34" charset="0"/>
                <a:ea typeface="Lato" pitchFamily="34" charset="-122"/>
                <a:cs typeface="Lato" pitchFamily="34" charset="-120"/>
              </a:rPr>
              <a:t>Demonstrates high resistance to strong antibiotics like carbapenems</a:t>
            </a:r>
            <a:endParaRPr lang="en-US" sz="1700" dirty="0"/>
          </a:p>
        </p:txBody>
      </p:sp>
      <p:pic>
        <p:nvPicPr>
          <p:cNvPr id="22" name="Picture 21">
            <a:extLst>
              <a:ext uri="{FF2B5EF4-FFF2-40B4-BE49-F238E27FC236}">
                <a16:creationId xmlns:a16="http://schemas.microsoft.com/office/drawing/2014/main" id="{35E86C34-4F7B-A2D0-AFE2-2D9C4E32A61E}"/>
              </a:ext>
            </a:extLst>
          </p:cNvPr>
          <p:cNvPicPr>
            <a:picLocks noChangeAspect="1"/>
          </p:cNvPicPr>
          <p:nvPr/>
        </p:nvPicPr>
        <p:blipFill>
          <a:blip r:embed="rId5"/>
          <a:stretch>
            <a:fillRect/>
          </a:stretch>
        </p:blipFill>
        <p:spPr>
          <a:xfrm>
            <a:off x="13109615" y="-104060"/>
            <a:ext cx="1520785" cy="1520785"/>
          </a:xfrm>
          <a:prstGeom prst="rect">
            <a:avLst/>
          </a:prstGeom>
        </p:spPr>
      </p:pic>
      <p:pic>
        <p:nvPicPr>
          <p:cNvPr id="23" name="Picture 22">
            <a:extLst>
              <a:ext uri="{FF2B5EF4-FFF2-40B4-BE49-F238E27FC236}">
                <a16:creationId xmlns:a16="http://schemas.microsoft.com/office/drawing/2014/main" id="{9FC783DA-4C68-7100-FE8A-1A439D3330AA}"/>
              </a:ext>
            </a:extLst>
          </p:cNvPr>
          <p:cNvPicPr>
            <a:picLocks noChangeAspect="1"/>
          </p:cNvPicPr>
          <p:nvPr/>
        </p:nvPicPr>
        <p:blipFill rotWithShape="1">
          <a:blip r:embed="rId6">
            <a:alphaModFix amt="59000"/>
          </a:blip>
          <a:srcRect t="17215"/>
          <a:stretch/>
        </p:blipFill>
        <p:spPr>
          <a:xfrm>
            <a:off x="2435" y="1416724"/>
            <a:ext cx="14630399" cy="68128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1148"/>
          </a:xfrm>
          <a:prstGeom prst="rect">
            <a:avLst/>
          </a:prstGeom>
        </p:spPr>
      </p:pic>
      <p:pic>
        <p:nvPicPr>
          <p:cNvPr id="3" name="Image 1" descr="preencoded.png"/>
          <p:cNvPicPr>
            <a:picLocks noChangeAspect="1"/>
          </p:cNvPicPr>
          <p:nvPr/>
        </p:nvPicPr>
        <p:blipFill>
          <a:blip r:embed="rId4"/>
          <a:stretch>
            <a:fillRect/>
          </a:stretch>
        </p:blipFill>
        <p:spPr>
          <a:xfrm>
            <a:off x="9394746" y="898208"/>
            <a:ext cx="4984790" cy="6434614"/>
          </a:xfrm>
          <a:prstGeom prst="rect">
            <a:avLst/>
          </a:prstGeom>
        </p:spPr>
      </p:pic>
      <p:sp>
        <p:nvSpPr>
          <p:cNvPr id="4" name="Text 0"/>
          <p:cNvSpPr/>
          <p:nvPr/>
        </p:nvSpPr>
        <p:spPr>
          <a:xfrm>
            <a:off x="702112" y="551617"/>
            <a:ext cx="7739777" cy="1253728"/>
          </a:xfrm>
          <a:prstGeom prst="rect">
            <a:avLst/>
          </a:prstGeom>
          <a:noFill/>
          <a:ln/>
        </p:spPr>
        <p:txBody>
          <a:bodyPr wrap="square" lIns="0" tIns="0" rIns="0" bIns="0" rtlCol="0" anchor="t"/>
          <a:lstStyle/>
          <a:p>
            <a:pPr marL="0" indent="0">
              <a:lnSpc>
                <a:spcPts val="4900"/>
              </a:lnSpc>
              <a:buNone/>
            </a:pPr>
            <a:r>
              <a:rPr lang="en-US" sz="3900" b="1" dirty="0">
                <a:solidFill>
                  <a:srgbClr val="282824"/>
                </a:solidFill>
                <a:latin typeface="Lato Bold" pitchFamily="34" charset="0"/>
                <a:ea typeface="Lato Bold" pitchFamily="34" charset="-122"/>
                <a:cs typeface="Lato Bold" pitchFamily="34" charset="-120"/>
              </a:rPr>
              <a:t>Measures to Combat AMR: Prevention</a:t>
            </a:r>
            <a:endParaRPr lang="en-US" sz="3900" dirty="0"/>
          </a:p>
        </p:txBody>
      </p:sp>
      <p:pic>
        <p:nvPicPr>
          <p:cNvPr id="5" name="Image 2" descr="preencoded.png"/>
          <p:cNvPicPr>
            <a:picLocks noChangeAspect="1"/>
          </p:cNvPicPr>
          <p:nvPr/>
        </p:nvPicPr>
        <p:blipFill>
          <a:blip r:embed="rId5"/>
          <a:stretch>
            <a:fillRect/>
          </a:stretch>
        </p:blipFill>
        <p:spPr>
          <a:xfrm>
            <a:off x="702112" y="2106216"/>
            <a:ext cx="501491" cy="501491"/>
          </a:xfrm>
          <a:prstGeom prst="rect">
            <a:avLst/>
          </a:prstGeom>
        </p:spPr>
      </p:pic>
      <p:sp>
        <p:nvSpPr>
          <p:cNvPr id="6" name="Text 1"/>
          <p:cNvSpPr/>
          <p:nvPr/>
        </p:nvSpPr>
        <p:spPr>
          <a:xfrm>
            <a:off x="702112" y="2808208"/>
            <a:ext cx="2507575" cy="313373"/>
          </a:xfrm>
          <a:prstGeom prst="rect">
            <a:avLst/>
          </a:prstGeom>
          <a:noFill/>
          <a:ln/>
        </p:spPr>
        <p:txBody>
          <a:bodyPr wrap="none" lIns="0" tIns="0" rIns="0" bIns="0" rtlCol="0" anchor="t"/>
          <a:lstStyle/>
          <a:p>
            <a:pPr marL="0" indent="0" algn="l">
              <a:lnSpc>
                <a:spcPts val="2450"/>
              </a:lnSpc>
              <a:buNone/>
            </a:pPr>
            <a:r>
              <a:rPr lang="en-US" sz="1950" b="1" dirty="0">
                <a:solidFill>
                  <a:srgbClr val="4A4A45"/>
                </a:solidFill>
                <a:latin typeface="Lato Bold" pitchFamily="34" charset="0"/>
                <a:ea typeface="Lato Bold" pitchFamily="34" charset="-122"/>
                <a:cs typeface="Lato Bold" pitchFamily="34" charset="-120"/>
              </a:rPr>
              <a:t>Improve Hygiene</a:t>
            </a:r>
            <a:endParaRPr lang="en-US" sz="1950" dirty="0"/>
          </a:p>
        </p:txBody>
      </p:sp>
      <p:sp>
        <p:nvSpPr>
          <p:cNvPr id="7" name="Text 2"/>
          <p:cNvSpPr/>
          <p:nvPr/>
        </p:nvSpPr>
        <p:spPr>
          <a:xfrm>
            <a:off x="702112" y="3241834"/>
            <a:ext cx="7739777" cy="320992"/>
          </a:xfrm>
          <a:prstGeom prst="rect">
            <a:avLst/>
          </a:prstGeom>
          <a:noFill/>
          <a:ln/>
        </p:spPr>
        <p:txBody>
          <a:bodyPr wrap="none" lIns="0" tIns="0" rIns="0" bIns="0" rtlCol="0" anchor="t"/>
          <a:lstStyle/>
          <a:p>
            <a:pPr marL="0" indent="0" algn="l">
              <a:lnSpc>
                <a:spcPts val="2500"/>
              </a:lnSpc>
              <a:buNone/>
            </a:pPr>
            <a:r>
              <a:rPr lang="en-US" sz="1550" dirty="0">
                <a:solidFill>
                  <a:srgbClr val="4A4A45"/>
                </a:solidFill>
                <a:latin typeface="Lato" pitchFamily="34" charset="0"/>
                <a:ea typeface="Lato" pitchFamily="34" charset="-122"/>
                <a:cs typeface="Lato" pitchFamily="34" charset="-120"/>
              </a:rPr>
              <a:t>Enhance sanitation practices to prevent the spread of infections.</a:t>
            </a:r>
            <a:endParaRPr lang="en-US" sz="1550" dirty="0"/>
          </a:p>
        </p:txBody>
      </p:sp>
      <p:pic>
        <p:nvPicPr>
          <p:cNvPr id="8" name="Image 3" descr="preencoded.png"/>
          <p:cNvPicPr>
            <a:picLocks noChangeAspect="1"/>
          </p:cNvPicPr>
          <p:nvPr/>
        </p:nvPicPr>
        <p:blipFill>
          <a:blip r:embed="rId6"/>
          <a:stretch>
            <a:fillRect/>
          </a:stretch>
        </p:blipFill>
        <p:spPr>
          <a:xfrm>
            <a:off x="702112" y="4164568"/>
            <a:ext cx="501491" cy="501491"/>
          </a:xfrm>
          <a:prstGeom prst="rect">
            <a:avLst/>
          </a:prstGeom>
        </p:spPr>
      </p:pic>
      <p:sp>
        <p:nvSpPr>
          <p:cNvPr id="9" name="Text 3"/>
          <p:cNvSpPr/>
          <p:nvPr/>
        </p:nvSpPr>
        <p:spPr>
          <a:xfrm>
            <a:off x="702112" y="4866561"/>
            <a:ext cx="2507575" cy="313373"/>
          </a:xfrm>
          <a:prstGeom prst="rect">
            <a:avLst/>
          </a:prstGeom>
          <a:noFill/>
          <a:ln/>
        </p:spPr>
        <p:txBody>
          <a:bodyPr wrap="none" lIns="0" tIns="0" rIns="0" bIns="0" rtlCol="0" anchor="t"/>
          <a:lstStyle/>
          <a:p>
            <a:pPr marL="0" indent="0" algn="l">
              <a:lnSpc>
                <a:spcPts val="2450"/>
              </a:lnSpc>
              <a:buNone/>
            </a:pPr>
            <a:r>
              <a:rPr lang="en-US" sz="1950" b="1" dirty="0">
                <a:solidFill>
                  <a:srgbClr val="4A4A45"/>
                </a:solidFill>
                <a:latin typeface="Lato Bold" pitchFamily="34" charset="0"/>
                <a:ea typeface="Lato Bold" pitchFamily="34" charset="-122"/>
                <a:cs typeface="Lato Bold" pitchFamily="34" charset="-120"/>
              </a:rPr>
              <a:t>Promote Vaccination</a:t>
            </a:r>
            <a:endParaRPr lang="en-US" sz="1950" dirty="0"/>
          </a:p>
        </p:txBody>
      </p:sp>
      <p:sp>
        <p:nvSpPr>
          <p:cNvPr id="10" name="Text 4"/>
          <p:cNvSpPr/>
          <p:nvPr/>
        </p:nvSpPr>
        <p:spPr>
          <a:xfrm>
            <a:off x="702112" y="5300186"/>
            <a:ext cx="7739777" cy="320992"/>
          </a:xfrm>
          <a:prstGeom prst="rect">
            <a:avLst/>
          </a:prstGeom>
          <a:noFill/>
          <a:ln/>
        </p:spPr>
        <p:txBody>
          <a:bodyPr wrap="none" lIns="0" tIns="0" rIns="0" bIns="0" rtlCol="0" anchor="t"/>
          <a:lstStyle/>
          <a:p>
            <a:pPr marL="0" indent="0" algn="l">
              <a:lnSpc>
                <a:spcPts val="2500"/>
              </a:lnSpc>
              <a:buNone/>
            </a:pPr>
            <a:r>
              <a:rPr lang="en-US" sz="1550" dirty="0">
                <a:solidFill>
                  <a:srgbClr val="4A4A45"/>
                </a:solidFill>
                <a:latin typeface="Lato" pitchFamily="34" charset="0"/>
                <a:ea typeface="Lato" pitchFamily="34" charset="-122"/>
                <a:cs typeface="Lato" pitchFamily="34" charset="-120"/>
              </a:rPr>
              <a:t>Encourage vaccination campaigns (e.g., pneumococcal and influenza vaccines).</a:t>
            </a:r>
            <a:endParaRPr lang="en-US" sz="1550" dirty="0"/>
          </a:p>
        </p:txBody>
      </p:sp>
      <p:pic>
        <p:nvPicPr>
          <p:cNvPr id="11" name="Image 4" descr="preencoded.png"/>
          <p:cNvPicPr>
            <a:picLocks noChangeAspect="1"/>
          </p:cNvPicPr>
          <p:nvPr/>
        </p:nvPicPr>
        <p:blipFill>
          <a:blip r:embed="rId7"/>
          <a:stretch>
            <a:fillRect/>
          </a:stretch>
        </p:blipFill>
        <p:spPr>
          <a:xfrm>
            <a:off x="702112" y="6222921"/>
            <a:ext cx="501491" cy="501491"/>
          </a:xfrm>
          <a:prstGeom prst="rect">
            <a:avLst/>
          </a:prstGeom>
        </p:spPr>
      </p:pic>
      <p:sp>
        <p:nvSpPr>
          <p:cNvPr id="12" name="Text 5"/>
          <p:cNvSpPr/>
          <p:nvPr/>
        </p:nvSpPr>
        <p:spPr>
          <a:xfrm>
            <a:off x="702112" y="6924913"/>
            <a:ext cx="2507575" cy="313373"/>
          </a:xfrm>
          <a:prstGeom prst="rect">
            <a:avLst/>
          </a:prstGeom>
          <a:noFill/>
          <a:ln/>
        </p:spPr>
        <p:txBody>
          <a:bodyPr wrap="none" lIns="0" tIns="0" rIns="0" bIns="0" rtlCol="0" anchor="t"/>
          <a:lstStyle/>
          <a:p>
            <a:pPr marL="0" indent="0" algn="l">
              <a:lnSpc>
                <a:spcPts val="2450"/>
              </a:lnSpc>
              <a:buNone/>
            </a:pPr>
            <a:r>
              <a:rPr lang="en-US" sz="1950" b="1" dirty="0">
                <a:solidFill>
                  <a:srgbClr val="4A4A45"/>
                </a:solidFill>
                <a:latin typeface="Lato Bold" pitchFamily="34" charset="0"/>
                <a:ea typeface="Lato Bold" pitchFamily="34" charset="-122"/>
                <a:cs typeface="Lato Bold" pitchFamily="34" charset="-120"/>
              </a:rPr>
              <a:t>Public Education</a:t>
            </a:r>
            <a:endParaRPr lang="en-US" sz="1950" dirty="0"/>
          </a:p>
        </p:txBody>
      </p:sp>
      <p:sp>
        <p:nvSpPr>
          <p:cNvPr id="13" name="Text 6"/>
          <p:cNvSpPr/>
          <p:nvPr/>
        </p:nvSpPr>
        <p:spPr>
          <a:xfrm>
            <a:off x="702112" y="7358539"/>
            <a:ext cx="7739777" cy="320992"/>
          </a:xfrm>
          <a:prstGeom prst="rect">
            <a:avLst/>
          </a:prstGeom>
          <a:noFill/>
          <a:ln/>
        </p:spPr>
        <p:txBody>
          <a:bodyPr wrap="none" lIns="0" tIns="0" rIns="0" bIns="0" rtlCol="0" anchor="t"/>
          <a:lstStyle/>
          <a:p>
            <a:pPr marL="0" indent="0" algn="l">
              <a:lnSpc>
                <a:spcPts val="2500"/>
              </a:lnSpc>
              <a:buNone/>
            </a:pPr>
            <a:r>
              <a:rPr lang="en-US" sz="1550" dirty="0">
                <a:solidFill>
                  <a:srgbClr val="4A4A45"/>
                </a:solidFill>
                <a:latin typeface="Lato" pitchFamily="34" charset="0"/>
                <a:ea typeface="Lato" pitchFamily="34" charset="-122"/>
                <a:cs typeface="Lato" pitchFamily="34" charset="-120"/>
              </a:rPr>
              <a:t>Raise awareness about the importance of proper antibiotic use.</a:t>
            </a:r>
            <a:endParaRPr lang="en-US" sz="1550" dirty="0"/>
          </a:p>
        </p:txBody>
      </p:sp>
      <p:pic>
        <p:nvPicPr>
          <p:cNvPr id="14" name="Picture 13">
            <a:extLst>
              <a:ext uri="{FF2B5EF4-FFF2-40B4-BE49-F238E27FC236}">
                <a16:creationId xmlns:a16="http://schemas.microsoft.com/office/drawing/2014/main" id="{9158EB7B-0FAF-1AA2-533D-13A134661B91}"/>
              </a:ext>
            </a:extLst>
          </p:cNvPr>
          <p:cNvPicPr>
            <a:picLocks noChangeAspect="1"/>
          </p:cNvPicPr>
          <p:nvPr/>
        </p:nvPicPr>
        <p:blipFill>
          <a:blip r:embed="rId8"/>
          <a:stretch>
            <a:fillRect/>
          </a:stretch>
        </p:blipFill>
        <p:spPr>
          <a:xfrm>
            <a:off x="13109615" y="-104060"/>
            <a:ext cx="1520785" cy="1520785"/>
          </a:xfrm>
          <a:prstGeom prst="rect">
            <a:avLst/>
          </a:prstGeom>
        </p:spPr>
      </p:pic>
      <p:pic>
        <p:nvPicPr>
          <p:cNvPr id="15" name="Picture 14">
            <a:extLst>
              <a:ext uri="{FF2B5EF4-FFF2-40B4-BE49-F238E27FC236}">
                <a16:creationId xmlns:a16="http://schemas.microsoft.com/office/drawing/2014/main" id="{3BFA0A11-8031-51BF-7E43-BC506794AF27}"/>
              </a:ext>
            </a:extLst>
          </p:cNvPr>
          <p:cNvPicPr>
            <a:picLocks noChangeAspect="1"/>
          </p:cNvPicPr>
          <p:nvPr/>
        </p:nvPicPr>
        <p:blipFill rotWithShape="1">
          <a:blip r:embed="rId9">
            <a:alphaModFix amt="59000"/>
          </a:blip>
          <a:srcRect t="17215"/>
          <a:stretch/>
        </p:blipFill>
        <p:spPr>
          <a:xfrm>
            <a:off x="2435" y="1416724"/>
            <a:ext cx="14630399" cy="68128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6100"/>
          </a:xfrm>
          <a:prstGeom prst="rect">
            <a:avLst/>
          </a:prstGeom>
        </p:spPr>
      </p:pic>
      <p:pic>
        <p:nvPicPr>
          <p:cNvPr id="3" name="Image 1" descr="preencoded.png"/>
          <p:cNvPicPr>
            <a:picLocks noChangeAspect="1"/>
          </p:cNvPicPr>
          <p:nvPr/>
        </p:nvPicPr>
        <p:blipFill>
          <a:blip r:embed="rId4"/>
          <a:stretch>
            <a:fillRect/>
          </a:stretch>
        </p:blipFill>
        <p:spPr>
          <a:xfrm>
            <a:off x="5463540" y="308610"/>
            <a:ext cx="3703320" cy="2468880"/>
          </a:xfrm>
          <a:prstGeom prst="rect">
            <a:avLst/>
          </a:prstGeom>
        </p:spPr>
      </p:pic>
      <p:sp>
        <p:nvSpPr>
          <p:cNvPr id="4" name="Text 0"/>
          <p:cNvSpPr/>
          <p:nvPr/>
        </p:nvSpPr>
        <p:spPr>
          <a:xfrm>
            <a:off x="864037" y="3787735"/>
            <a:ext cx="12393216" cy="771525"/>
          </a:xfrm>
          <a:prstGeom prst="rect">
            <a:avLst/>
          </a:prstGeom>
          <a:noFill/>
          <a:ln/>
        </p:spPr>
        <p:txBody>
          <a:bodyPr wrap="none" lIns="0" tIns="0" rIns="0" bIns="0" rtlCol="0" anchor="t"/>
          <a:lstStyle/>
          <a:p>
            <a:pPr marL="0" indent="0">
              <a:lnSpc>
                <a:spcPts val="6050"/>
              </a:lnSpc>
              <a:buNone/>
            </a:pPr>
            <a:r>
              <a:rPr lang="en-US" sz="4850" b="1" dirty="0">
                <a:solidFill>
                  <a:srgbClr val="282824"/>
                </a:solidFill>
                <a:latin typeface="Lato Bold" pitchFamily="34" charset="0"/>
                <a:ea typeface="Lato Bold" pitchFamily="34" charset="-122"/>
                <a:cs typeface="Lato Bold" pitchFamily="34" charset="-120"/>
              </a:rPr>
              <a:t>Measures to Combat AMR: Doctor Education</a:t>
            </a:r>
            <a:endParaRPr lang="en-US" sz="4850" dirty="0"/>
          </a:p>
        </p:txBody>
      </p:sp>
      <p:sp>
        <p:nvSpPr>
          <p:cNvPr id="5" name="Shape 1"/>
          <p:cNvSpPr/>
          <p:nvPr/>
        </p:nvSpPr>
        <p:spPr>
          <a:xfrm>
            <a:off x="864037" y="4929545"/>
            <a:ext cx="4136231" cy="2598420"/>
          </a:xfrm>
          <a:prstGeom prst="roundRect">
            <a:avLst>
              <a:gd name="adj" fmla="val 1425"/>
            </a:avLst>
          </a:prstGeom>
          <a:solidFill>
            <a:srgbClr val="E5DFD2"/>
          </a:solidFill>
          <a:ln/>
        </p:spPr>
      </p:sp>
      <p:sp>
        <p:nvSpPr>
          <p:cNvPr id="6" name="Text 2"/>
          <p:cNvSpPr/>
          <p:nvPr/>
        </p:nvSpPr>
        <p:spPr>
          <a:xfrm>
            <a:off x="1110853" y="5176361"/>
            <a:ext cx="3642598" cy="771525"/>
          </a:xfrm>
          <a:prstGeom prst="rect">
            <a:avLst/>
          </a:prstGeom>
          <a:noFill/>
          <a:ln/>
        </p:spPr>
        <p:txBody>
          <a:bodyPr wrap="square" lIns="0" tIns="0" rIns="0" bIns="0" rtlCol="0" anchor="t"/>
          <a:lstStyle/>
          <a:p>
            <a:pPr marL="0" indent="0">
              <a:lnSpc>
                <a:spcPts val="3000"/>
              </a:lnSpc>
              <a:buNone/>
            </a:pPr>
            <a:r>
              <a:rPr lang="en-US" sz="2400" b="1" dirty="0">
                <a:solidFill>
                  <a:srgbClr val="4A4A45"/>
                </a:solidFill>
                <a:latin typeface="Lato Bold" pitchFamily="34" charset="0"/>
                <a:ea typeface="Lato Bold" pitchFamily="34" charset="-122"/>
                <a:cs typeface="Lato Bold" pitchFamily="34" charset="-120"/>
              </a:rPr>
              <a:t>Appropriate Antibiotic Use</a:t>
            </a:r>
            <a:endParaRPr lang="en-US" sz="2400" dirty="0"/>
          </a:p>
        </p:txBody>
      </p:sp>
      <p:sp>
        <p:nvSpPr>
          <p:cNvPr id="7" name="Text 3"/>
          <p:cNvSpPr/>
          <p:nvPr/>
        </p:nvSpPr>
        <p:spPr>
          <a:xfrm>
            <a:off x="1110853" y="6096000"/>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Ensure appropriate antibiotic use, reserving potent antibiotics for severe hospital-based cases.</a:t>
            </a:r>
            <a:endParaRPr lang="en-US" sz="1900" dirty="0"/>
          </a:p>
        </p:txBody>
      </p:sp>
      <p:sp>
        <p:nvSpPr>
          <p:cNvPr id="8" name="Shape 4"/>
          <p:cNvSpPr/>
          <p:nvPr/>
        </p:nvSpPr>
        <p:spPr>
          <a:xfrm>
            <a:off x="5247084" y="4929545"/>
            <a:ext cx="4136231" cy="2598420"/>
          </a:xfrm>
          <a:prstGeom prst="roundRect">
            <a:avLst>
              <a:gd name="adj" fmla="val 1425"/>
            </a:avLst>
          </a:prstGeom>
          <a:solidFill>
            <a:srgbClr val="E5DFD2"/>
          </a:solidFill>
          <a:ln/>
        </p:spPr>
      </p:sp>
      <p:sp>
        <p:nvSpPr>
          <p:cNvPr id="9" name="Text 5"/>
          <p:cNvSpPr/>
          <p:nvPr/>
        </p:nvSpPr>
        <p:spPr>
          <a:xfrm>
            <a:off x="5493901" y="5176361"/>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A4A45"/>
                </a:solidFill>
                <a:latin typeface="Lato Bold" pitchFamily="34" charset="0"/>
                <a:ea typeface="Lato Bold" pitchFamily="34" charset="-122"/>
                <a:cs typeface="Lato Bold" pitchFamily="34" charset="-120"/>
              </a:rPr>
              <a:t>Diagnostic Testing</a:t>
            </a:r>
            <a:endParaRPr lang="en-US" sz="2400" dirty="0"/>
          </a:p>
        </p:txBody>
      </p:sp>
      <p:sp>
        <p:nvSpPr>
          <p:cNvPr id="10" name="Text 6"/>
          <p:cNvSpPr/>
          <p:nvPr/>
        </p:nvSpPr>
        <p:spPr>
          <a:xfrm>
            <a:off x="5493901" y="5710238"/>
            <a:ext cx="3642598" cy="790099"/>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Encourage the use of diagnostic tests to tailor treatments.</a:t>
            </a:r>
            <a:endParaRPr lang="en-US" sz="1900" dirty="0"/>
          </a:p>
        </p:txBody>
      </p:sp>
      <p:sp>
        <p:nvSpPr>
          <p:cNvPr id="11" name="Shape 7"/>
          <p:cNvSpPr/>
          <p:nvPr/>
        </p:nvSpPr>
        <p:spPr>
          <a:xfrm>
            <a:off x="9630132" y="4929545"/>
            <a:ext cx="4136231" cy="2598420"/>
          </a:xfrm>
          <a:prstGeom prst="roundRect">
            <a:avLst>
              <a:gd name="adj" fmla="val 1425"/>
            </a:avLst>
          </a:prstGeom>
          <a:solidFill>
            <a:srgbClr val="E5DFD2"/>
          </a:solidFill>
          <a:ln/>
        </p:spPr>
      </p:sp>
      <p:sp>
        <p:nvSpPr>
          <p:cNvPr id="12" name="Text 8"/>
          <p:cNvSpPr/>
          <p:nvPr/>
        </p:nvSpPr>
        <p:spPr>
          <a:xfrm>
            <a:off x="9876949" y="5176361"/>
            <a:ext cx="3095625" cy="385763"/>
          </a:xfrm>
          <a:prstGeom prst="rect">
            <a:avLst/>
          </a:prstGeom>
          <a:noFill/>
          <a:ln/>
        </p:spPr>
        <p:txBody>
          <a:bodyPr wrap="none" lIns="0" tIns="0" rIns="0" bIns="0" rtlCol="0" anchor="t"/>
          <a:lstStyle/>
          <a:p>
            <a:pPr marL="0" indent="0">
              <a:lnSpc>
                <a:spcPts val="3000"/>
              </a:lnSpc>
              <a:buNone/>
            </a:pPr>
            <a:r>
              <a:rPr lang="en-US" sz="2400" b="1" dirty="0">
                <a:solidFill>
                  <a:srgbClr val="4A4A45"/>
                </a:solidFill>
                <a:latin typeface="Lato Bold" pitchFamily="34" charset="0"/>
                <a:ea typeface="Lato Bold" pitchFamily="34" charset="-122"/>
                <a:cs typeface="Lato Bold" pitchFamily="34" charset="-120"/>
              </a:rPr>
              <a:t>Prescribing Guidelines</a:t>
            </a:r>
            <a:endParaRPr lang="en-US" sz="2400" dirty="0"/>
          </a:p>
        </p:txBody>
      </p:sp>
      <p:sp>
        <p:nvSpPr>
          <p:cNvPr id="13" name="Text 9"/>
          <p:cNvSpPr/>
          <p:nvPr/>
        </p:nvSpPr>
        <p:spPr>
          <a:xfrm>
            <a:off x="9876949" y="5710238"/>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Adhere to evidence-based prescribing guidelines to reduce unnecessary antibiotic use.</a:t>
            </a:r>
            <a:endParaRPr lang="en-US" sz="1900" dirty="0"/>
          </a:p>
        </p:txBody>
      </p:sp>
      <p:pic>
        <p:nvPicPr>
          <p:cNvPr id="14" name="Picture 13">
            <a:extLst>
              <a:ext uri="{FF2B5EF4-FFF2-40B4-BE49-F238E27FC236}">
                <a16:creationId xmlns:a16="http://schemas.microsoft.com/office/drawing/2014/main" id="{2E9237BA-6E81-E746-4D17-8679CD263296}"/>
              </a:ext>
            </a:extLst>
          </p:cNvPr>
          <p:cNvPicPr>
            <a:picLocks noChangeAspect="1"/>
          </p:cNvPicPr>
          <p:nvPr/>
        </p:nvPicPr>
        <p:blipFill>
          <a:blip r:embed="rId5"/>
          <a:stretch>
            <a:fillRect/>
          </a:stretch>
        </p:blipFill>
        <p:spPr>
          <a:xfrm>
            <a:off x="13109615" y="-104060"/>
            <a:ext cx="1520785" cy="1520785"/>
          </a:xfrm>
          <a:prstGeom prst="rect">
            <a:avLst/>
          </a:prstGeom>
        </p:spPr>
      </p:pic>
      <p:pic>
        <p:nvPicPr>
          <p:cNvPr id="15" name="Picture 14">
            <a:extLst>
              <a:ext uri="{FF2B5EF4-FFF2-40B4-BE49-F238E27FC236}">
                <a16:creationId xmlns:a16="http://schemas.microsoft.com/office/drawing/2014/main" id="{D6191ED1-BE77-149B-D0EE-A8959D7005EE}"/>
              </a:ext>
            </a:extLst>
          </p:cNvPr>
          <p:cNvPicPr>
            <a:picLocks noChangeAspect="1"/>
          </p:cNvPicPr>
          <p:nvPr/>
        </p:nvPicPr>
        <p:blipFill rotWithShape="1">
          <a:blip r:embed="rId6">
            <a:alphaModFix amt="59000"/>
          </a:blip>
          <a:srcRect t="17215"/>
          <a:stretch/>
        </p:blipFill>
        <p:spPr>
          <a:xfrm>
            <a:off x="2435" y="1416724"/>
            <a:ext cx="14630399" cy="68128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16653" y="2261830"/>
            <a:ext cx="4941094" cy="3705820"/>
          </a:xfrm>
          <a:prstGeom prst="rect">
            <a:avLst/>
          </a:prstGeom>
        </p:spPr>
      </p:pic>
      <p:sp>
        <p:nvSpPr>
          <p:cNvPr id="4" name="Text 0"/>
          <p:cNvSpPr/>
          <p:nvPr/>
        </p:nvSpPr>
        <p:spPr>
          <a:xfrm>
            <a:off x="763667" y="650915"/>
            <a:ext cx="7616666" cy="1363742"/>
          </a:xfrm>
          <a:prstGeom prst="rect">
            <a:avLst/>
          </a:prstGeom>
          <a:noFill/>
          <a:ln/>
        </p:spPr>
        <p:txBody>
          <a:bodyPr wrap="square" lIns="0" tIns="0" rIns="0" bIns="0" rtlCol="0" anchor="t"/>
          <a:lstStyle/>
          <a:p>
            <a:pPr marL="0" indent="0">
              <a:lnSpc>
                <a:spcPts val="5350"/>
              </a:lnSpc>
              <a:buNone/>
            </a:pPr>
            <a:r>
              <a:rPr lang="en-US" sz="4250" b="1" dirty="0">
                <a:solidFill>
                  <a:srgbClr val="282824"/>
                </a:solidFill>
                <a:latin typeface="Lato Bold" pitchFamily="34" charset="0"/>
                <a:ea typeface="Lato Bold" pitchFamily="34" charset="-122"/>
                <a:cs typeface="Lato Bold" pitchFamily="34" charset="-120"/>
              </a:rPr>
              <a:t>Measures to Combat AMR: Pharmaceutical Regulation</a:t>
            </a:r>
            <a:endParaRPr lang="en-US" sz="4250" dirty="0"/>
          </a:p>
        </p:txBody>
      </p:sp>
      <p:pic>
        <p:nvPicPr>
          <p:cNvPr id="5" name="Image 2" descr="preencoded.png"/>
          <p:cNvPicPr>
            <a:picLocks noChangeAspect="1"/>
          </p:cNvPicPr>
          <p:nvPr/>
        </p:nvPicPr>
        <p:blipFill>
          <a:blip r:embed="rId5"/>
          <a:stretch>
            <a:fillRect/>
          </a:stretch>
        </p:blipFill>
        <p:spPr>
          <a:xfrm>
            <a:off x="763667" y="2341840"/>
            <a:ext cx="1090970" cy="1745575"/>
          </a:xfrm>
          <a:prstGeom prst="rect">
            <a:avLst/>
          </a:prstGeom>
        </p:spPr>
      </p:pic>
      <p:sp>
        <p:nvSpPr>
          <p:cNvPr id="6" name="Text 1"/>
          <p:cNvSpPr/>
          <p:nvPr/>
        </p:nvSpPr>
        <p:spPr>
          <a:xfrm>
            <a:off x="2181820" y="2559963"/>
            <a:ext cx="2727365" cy="340876"/>
          </a:xfrm>
          <a:prstGeom prst="rect">
            <a:avLst/>
          </a:prstGeom>
          <a:noFill/>
          <a:ln/>
        </p:spPr>
        <p:txBody>
          <a:bodyPr wrap="none" lIns="0" tIns="0" rIns="0" bIns="0" rtlCol="0" anchor="t"/>
          <a:lstStyle/>
          <a:p>
            <a:pPr marL="0" indent="0" algn="l">
              <a:lnSpc>
                <a:spcPts val="2650"/>
              </a:lnSpc>
              <a:buNone/>
            </a:pPr>
            <a:r>
              <a:rPr lang="en-US" sz="2100" b="1" dirty="0">
                <a:solidFill>
                  <a:srgbClr val="4A4A45"/>
                </a:solidFill>
                <a:latin typeface="Lato Bold" pitchFamily="34" charset="0"/>
                <a:ea typeface="Lato Bold" pitchFamily="34" charset="-122"/>
                <a:cs typeface="Lato Bold" pitchFamily="34" charset="-120"/>
              </a:rPr>
              <a:t>Strict Regulations</a:t>
            </a:r>
            <a:endParaRPr lang="en-US" sz="2100" dirty="0"/>
          </a:p>
        </p:txBody>
      </p:sp>
      <p:sp>
        <p:nvSpPr>
          <p:cNvPr id="7" name="Text 2"/>
          <p:cNvSpPr/>
          <p:nvPr/>
        </p:nvSpPr>
        <p:spPr>
          <a:xfrm>
            <a:off x="2181820" y="3031688"/>
            <a:ext cx="6198513" cy="698183"/>
          </a:xfrm>
          <a:prstGeom prst="rect">
            <a:avLst/>
          </a:prstGeom>
          <a:noFill/>
          <a:ln/>
        </p:spPr>
        <p:txBody>
          <a:bodyPr wrap="square" lIns="0" tIns="0" rIns="0" bIns="0" rtlCol="0" anchor="t"/>
          <a:lstStyle/>
          <a:p>
            <a:pPr marL="0" indent="0" algn="l">
              <a:lnSpc>
                <a:spcPts val="2700"/>
              </a:lnSpc>
              <a:buNone/>
            </a:pPr>
            <a:r>
              <a:rPr lang="en-US" sz="1700" dirty="0">
                <a:solidFill>
                  <a:srgbClr val="4A4A45"/>
                </a:solidFill>
                <a:latin typeface="Lato" pitchFamily="34" charset="0"/>
                <a:ea typeface="Lato" pitchFamily="34" charset="-122"/>
                <a:cs typeface="Lato" pitchFamily="34" charset="-120"/>
              </a:rPr>
              <a:t>Introduce strict regulations on waste management in antibiotic manufacturing.</a:t>
            </a:r>
            <a:endParaRPr lang="en-US" sz="1700" dirty="0"/>
          </a:p>
        </p:txBody>
      </p:sp>
      <p:pic>
        <p:nvPicPr>
          <p:cNvPr id="8" name="Image 3" descr="preencoded.png"/>
          <p:cNvPicPr>
            <a:picLocks noChangeAspect="1"/>
          </p:cNvPicPr>
          <p:nvPr/>
        </p:nvPicPr>
        <p:blipFill>
          <a:blip r:embed="rId6"/>
          <a:stretch>
            <a:fillRect/>
          </a:stretch>
        </p:blipFill>
        <p:spPr>
          <a:xfrm>
            <a:off x="763667" y="4087416"/>
            <a:ext cx="1090970" cy="1745575"/>
          </a:xfrm>
          <a:prstGeom prst="rect">
            <a:avLst/>
          </a:prstGeom>
        </p:spPr>
      </p:pic>
      <p:sp>
        <p:nvSpPr>
          <p:cNvPr id="9" name="Text 3"/>
          <p:cNvSpPr/>
          <p:nvPr/>
        </p:nvSpPr>
        <p:spPr>
          <a:xfrm>
            <a:off x="2181820" y="4305538"/>
            <a:ext cx="3159562" cy="340876"/>
          </a:xfrm>
          <a:prstGeom prst="rect">
            <a:avLst/>
          </a:prstGeom>
          <a:noFill/>
          <a:ln/>
        </p:spPr>
        <p:txBody>
          <a:bodyPr wrap="none" lIns="0" tIns="0" rIns="0" bIns="0" rtlCol="0" anchor="t"/>
          <a:lstStyle/>
          <a:p>
            <a:pPr marL="0" indent="0" algn="l">
              <a:lnSpc>
                <a:spcPts val="2650"/>
              </a:lnSpc>
              <a:buNone/>
            </a:pPr>
            <a:r>
              <a:rPr lang="en-US" sz="2100" b="1" dirty="0">
                <a:solidFill>
                  <a:srgbClr val="4A4A45"/>
                </a:solidFill>
                <a:latin typeface="Lato Bold" pitchFamily="34" charset="0"/>
                <a:ea typeface="Lato Bold" pitchFamily="34" charset="-122"/>
                <a:cs typeface="Lato Bold" pitchFamily="34" charset="-120"/>
              </a:rPr>
              <a:t>Environmental Protection</a:t>
            </a:r>
            <a:endParaRPr lang="en-US" sz="2100" dirty="0"/>
          </a:p>
        </p:txBody>
      </p:sp>
      <p:sp>
        <p:nvSpPr>
          <p:cNvPr id="10" name="Text 4"/>
          <p:cNvSpPr/>
          <p:nvPr/>
        </p:nvSpPr>
        <p:spPr>
          <a:xfrm>
            <a:off x="2181820" y="4777264"/>
            <a:ext cx="6198513" cy="698183"/>
          </a:xfrm>
          <a:prstGeom prst="rect">
            <a:avLst/>
          </a:prstGeom>
          <a:noFill/>
          <a:ln/>
        </p:spPr>
        <p:txBody>
          <a:bodyPr wrap="square" lIns="0" tIns="0" rIns="0" bIns="0" rtlCol="0" anchor="t"/>
          <a:lstStyle/>
          <a:p>
            <a:pPr marL="0" indent="0" algn="l">
              <a:lnSpc>
                <a:spcPts val="2700"/>
              </a:lnSpc>
              <a:buNone/>
            </a:pPr>
            <a:r>
              <a:rPr lang="en-US" sz="1700" dirty="0">
                <a:solidFill>
                  <a:srgbClr val="4A4A45"/>
                </a:solidFill>
                <a:latin typeface="Lato" pitchFamily="34" charset="0"/>
                <a:ea typeface="Lato" pitchFamily="34" charset="-122"/>
                <a:cs typeface="Lato" pitchFamily="34" charset="-120"/>
              </a:rPr>
              <a:t>Implement measures to limit environmental contamination from pharmaceutical waste.</a:t>
            </a:r>
            <a:endParaRPr lang="en-US" sz="1700" dirty="0"/>
          </a:p>
        </p:txBody>
      </p:sp>
      <p:pic>
        <p:nvPicPr>
          <p:cNvPr id="11" name="Image 4" descr="preencoded.png"/>
          <p:cNvPicPr>
            <a:picLocks noChangeAspect="1"/>
          </p:cNvPicPr>
          <p:nvPr/>
        </p:nvPicPr>
        <p:blipFill>
          <a:blip r:embed="rId7"/>
          <a:stretch>
            <a:fillRect/>
          </a:stretch>
        </p:blipFill>
        <p:spPr>
          <a:xfrm>
            <a:off x="763667" y="5832991"/>
            <a:ext cx="1090970" cy="1745575"/>
          </a:xfrm>
          <a:prstGeom prst="rect">
            <a:avLst/>
          </a:prstGeom>
        </p:spPr>
      </p:pic>
      <p:sp>
        <p:nvSpPr>
          <p:cNvPr id="12" name="Text 5"/>
          <p:cNvSpPr/>
          <p:nvPr/>
        </p:nvSpPr>
        <p:spPr>
          <a:xfrm>
            <a:off x="2181820" y="6051113"/>
            <a:ext cx="3522464" cy="340876"/>
          </a:xfrm>
          <a:prstGeom prst="rect">
            <a:avLst/>
          </a:prstGeom>
          <a:noFill/>
          <a:ln/>
        </p:spPr>
        <p:txBody>
          <a:bodyPr wrap="none" lIns="0" tIns="0" rIns="0" bIns="0" rtlCol="0" anchor="t"/>
          <a:lstStyle/>
          <a:p>
            <a:pPr marL="0" indent="0" algn="l">
              <a:lnSpc>
                <a:spcPts val="2650"/>
              </a:lnSpc>
              <a:buNone/>
            </a:pPr>
            <a:r>
              <a:rPr lang="en-US" sz="2100" b="1" dirty="0">
                <a:solidFill>
                  <a:srgbClr val="4A4A45"/>
                </a:solidFill>
                <a:latin typeface="Lato Bold" pitchFamily="34" charset="0"/>
                <a:ea typeface="Lato Bold" pitchFamily="34" charset="-122"/>
                <a:cs typeface="Lato Bold" pitchFamily="34" charset="-120"/>
              </a:rPr>
              <a:t>Monitoring and Enforcement</a:t>
            </a:r>
            <a:endParaRPr lang="en-US" sz="2100" dirty="0"/>
          </a:p>
        </p:txBody>
      </p:sp>
      <p:sp>
        <p:nvSpPr>
          <p:cNvPr id="13" name="Text 6"/>
          <p:cNvSpPr/>
          <p:nvPr/>
        </p:nvSpPr>
        <p:spPr>
          <a:xfrm>
            <a:off x="2181820" y="6522839"/>
            <a:ext cx="6198513" cy="698183"/>
          </a:xfrm>
          <a:prstGeom prst="rect">
            <a:avLst/>
          </a:prstGeom>
          <a:noFill/>
          <a:ln/>
        </p:spPr>
        <p:txBody>
          <a:bodyPr wrap="square" lIns="0" tIns="0" rIns="0" bIns="0" rtlCol="0" anchor="t"/>
          <a:lstStyle/>
          <a:p>
            <a:pPr marL="0" indent="0" algn="l">
              <a:lnSpc>
                <a:spcPts val="2700"/>
              </a:lnSpc>
              <a:buNone/>
            </a:pPr>
            <a:r>
              <a:rPr lang="en-US" sz="1700" dirty="0">
                <a:solidFill>
                  <a:srgbClr val="4A4A45"/>
                </a:solidFill>
                <a:latin typeface="Lato" pitchFamily="34" charset="0"/>
                <a:ea typeface="Lato" pitchFamily="34" charset="-122"/>
                <a:cs typeface="Lato" pitchFamily="34" charset="-120"/>
              </a:rPr>
              <a:t>Establish systems to monitor compliance and enforce regulations in the pharmaceutical industry.</a:t>
            </a:r>
            <a:endParaRPr lang="en-US" sz="1700" dirty="0"/>
          </a:p>
        </p:txBody>
      </p:sp>
      <p:pic>
        <p:nvPicPr>
          <p:cNvPr id="14" name="Picture 13">
            <a:extLst>
              <a:ext uri="{FF2B5EF4-FFF2-40B4-BE49-F238E27FC236}">
                <a16:creationId xmlns:a16="http://schemas.microsoft.com/office/drawing/2014/main" id="{ABC78318-8160-19BF-5239-82439BCB5E38}"/>
              </a:ext>
            </a:extLst>
          </p:cNvPr>
          <p:cNvPicPr>
            <a:picLocks noChangeAspect="1"/>
          </p:cNvPicPr>
          <p:nvPr/>
        </p:nvPicPr>
        <p:blipFill>
          <a:blip r:embed="rId8"/>
          <a:stretch>
            <a:fillRect/>
          </a:stretch>
        </p:blipFill>
        <p:spPr>
          <a:xfrm>
            <a:off x="13109615" y="-104060"/>
            <a:ext cx="1520785" cy="1520785"/>
          </a:xfrm>
          <a:prstGeom prst="rect">
            <a:avLst/>
          </a:prstGeom>
        </p:spPr>
      </p:pic>
      <p:pic>
        <p:nvPicPr>
          <p:cNvPr id="15" name="Picture 14">
            <a:extLst>
              <a:ext uri="{FF2B5EF4-FFF2-40B4-BE49-F238E27FC236}">
                <a16:creationId xmlns:a16="http://schemas.microsoft.com/office/drawing/2014/main" id="{F6234BD5-169B-0078-E74A-4ABE2AD0F05C}"/>
              </a:ext>
            </a:extLst>
          </p:cNvPr>
          <p:cNvPicPr>
            <a:picLocks noChangeAspect="1"/>
          </p:cNvPicPr>
          <p:nvPr/>
        </p:nvPicPr>
        <p:blipFill rotWithShape="1">
          <a:blip r:embed="rId9">
            <a:alphaModFix amt="59000"/>
          </a:blip>
          <a:srcRect t="17215"/>
          <a:stretch/>
        </p:blipFill>
        <p:spPr>
          <a:xfrm>
            <a:off x="2435" y="1416724"/>
            <a:ext cx="14630399" cy="68128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6100"/>
          </a:xfrm>
          <a:prstGeom prst="rect">
            <a:avLst/>
          </a:prstGeom>
        </p:spPr>
      </p:pic>
      <p:pic>
        <p:nvPicPr>
          <p:cNvPr id="3" name="Image 1" descr="preencoded.png"/>
          <p:cNvPicPr>
            <a:picLocks noChangeAspect="1"/>
          </p:cNvPicPr>
          <p:nvPr/>
        </p:nvPicPr>
        <p:blipFill>
          <a:blip r:embed="rId4"/>
          <a:stretch>
            <a:fillRect/>
          </a:stretch>
        </p:blipFill>
        <p:spPr>
          <a:xfrm>
            <a:off x="5713809" y="308610"/>
            <a:ext cx="3202781" cy="2468880"/>
          </a:xfrm>
          <a:prstGeom prst="rect">
            <a:avLst/>
          </a:prstGeom>
        </p:spPr>
      </p:pic>
      <p:sp>
        <p:nvSpPr>
          <p:cNvPr id="4" name="Text 0"/>
          <p:cNvSpPr/>
          <p:nvPr/>
        </p:nvSpPr>
        <p:spPr>
          <a:xfrm>
            <a:off x="864037" y="3891082"/>
            <a:ext cx="9923740" cy="771525"/>
          </a:xfrm>
          <a:prstGeom prst="rect">
            <a:avLst/>
          </a:prstGeom>
          <a:noFill/>
          <a:ln/>
        </p:spPr>
        <p:txBody>
          <a:bodyPr wrap="none" lIns="0" tIns="0" rIns="0" bIns="0" rtlCol="0" anchor="t"/>
          <a:lstStyle/>
          <a:p>
            <a:pPr marL="0" indent="0">
              <a:lnSpc>
                <a:spcPts val="6050"/>
              </a:lnSpc>
              <a:buNone/>
            </a:pPr>
            <a:r>
              <a:rPr lang="en-US" sz="4850" b="1" dirty="0">
                <a:solidFill>
                  <a:srgbClr val="282824"/>
                </a:solidFill>
                <a:latin typeface="Lato Bold" pitchFamily="34" charset="0"/>
                <a:ea typeface="Lato Bold" pitchFamily="34" charset="-122"/>
                <a:cs typeface="Lato Bold" pitchFamily="34" charset="-120"/>
              </a:rPr>
              <a:t>What Can Be Done? Individual Level</a:t>
            </a:r>
            <a:endParaRPr lang="en-US" sz="4850" dirty="0"/>
          </a:p>
        </p:txBody>
      </p:sp>
      <p:sp>
        <p:nvSpPr>
          <p:cNvPr id="5" name="Shape 1"/>
          <p:cNvSpPr/>
          <p:nvPr/>
        </p:nvSpPr>
        <p:spPr>
          <a:xfrm>
            <a:off x="864037" y="5310545"/>
            <a:ext cx="555427" cy="555427"/>
          </a:xfrm>
          <a:prstGeom prst="roundRect">
            <a:avLst>
              <a:gd name="adj" fmla="val 6668"/>
            </a:avLst>
          </a:prstGeom>
          <a:solidFill>
            <a:srgbClr val="E5DFD2"/>
          </a:solidFill>
          <a:ln/>
        </p:spPr>
      </p:sp>
      <p:sp>
        <p:nvSpPr>
          <p:cNvPr id="6" name="Text 2"/>
          <p:cNvSpPr/>
          <p:nvPr/>
        </p:nvSpPr>
        <p:spPr>
          <a:xfrm>
            <a:off x="1034296" y="5403056"/>
            <a:ext cx="214789" cy="370284"/>
          </a:xfrm>
          <a:prstGeom prst="rect">
            <a:avLst/>
          </a:prstGeom>
          <a:noFill/>
          <a:ln/>
        </p:spPr>
        <p:txBody>
          <a:bodyPr wrap="none" lIns="0" tIns="0" rIns="0" bIns="0" rtlCol="0" anchor="t"/>
          <a:lstStyle/>
          <a:p>
            <a:pPr marL="0" indent="0" algn="ctr">
              <a:lnSpc>
                <a:spcPts val="2900"/>
              </a:lnSpc>
              <a:buNone/>
            </a:pPr>
            <a:r>
              <a:rPr lang="en-US" sz="2900" b="1" dirty="0">
                <a:solidFill>
                  <a:srgbClr val="4A4A45"/>
                </a:solidFill>
                <a:latin typeface="Lato Bold" pitchFamily="34" charset="0"/>
                <a:ea typeface="Lato Bold" pitchFamily="34" charset="-122"/>
                <a:cs typeface="Lato Bold" pitchFamily="34" charset="-120"/>
              </a:rPr>
              <a:t>1</a:t>
            </a:r>
            <a:endParaRPr lang="en-US" sz="2900" dirty="0"/>
          </a:p>
        </p:txBody>
      </p:sp>
      <p:sp>
        <p:nvSpPr>
          <p:cNvPr id="7" name="Text 3"/>
          <p:cNvSpPr/>
          <p:nvPr/>
        </p:nvSpPr>
        <p:spPr>
          <a:xfrm>
            <a:off x="1666280" y="5310545"/>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A4A45"/>
                </a:solidFill>
                <a:latin typeface="Lato Bold" pitchFamily="34" charset="0"/>
                <a:ea typeface="Lato Bold" pitchFamily="34" charset="-122"/>
                <a:cs typeface="Lato Bold" pitchFamily="34" charset="-120"/>
              </a:rPr>
              <a:t>Avoid Self-Medication</a:t>
            </a:r>
            <a:endParaRPr lang="en-US" sz="2400" dirty="0"/>
          </a:p>
        </p:txBody>
      </p:sp>
      <p:sp>
        <p:nvSpPr>
          <p:cNvPr id="8" name="Text 4"/>
          <p:cNvSpPr/>
          <p:nvPr/>
        </p:nvSpPr>
        <p:spPr>
          <a:xfrm>
            <a:off x="1666280" y="5844421"/>
            <a:ext cx="3333988" cy="158019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Avoid self-medicating with antibiotics; consult healthcare professionals before taking any.</a:t>
            </a:r>
            <a:endParaRPr lang="en-US" sz="1900" dirty="0"/>
          </a:p>
        </p:txBody>
      </p:sp>
      <p:sp>
        <p:nvSpPr>
          <p:cNvPr id="9" name="Shape 5"/>
          <p:cNvSpPr/>
          <p:nvPr/>
        </p:nvSpPr>
        <p:spPr>
          <a:xfrm>
            <a:off x="5247084" y="5310545"/>
            <a:ext cx="555427" cy="555427"/>
          </a:xfrm>
          <a:prstGeom prst="roundRect">
            <a:avLst>
              <a:gd name="adj" fmla="val 6668"/>
            </a:avLst>
          </a:prstGeom>
          <a:solidFill>
            <a:srgbClr val="E5DFD2"/>
          </a:solidFill>
          <a:ln/>
        </p:spPr>
      </p:sp>
      <p:sp>
        <p:nvSpPr>
          <p:cNvPr id="10" name="Text 6"/>
          <p:cNvSpPr/>
          <p:nvPr/>
        </p:nvSpPr>
        <p:spPr>
          <a:xfrm>
            <a:off x="5417344" y="5403056"/>
            <a:ext cx="214789" cy="370284"/>
          </a:xfrm>
          <a:prstGeom prst="rect">
            <a:avLst/>
          </a:prstGeom>
          <a:noFill/>
          <a:ln/>
        </p:spPr>
        <p:txBody>
          <a:bodyPr wrap="none" lIns="0" tIns="0" rIns="0" bIns="0" rtlCol="0" anchor="t"/>
          <a:lstStyle/>
          <a:p>
            <a:pPr marL="0" indent="0" algn="ctr">
              <a:lnSpc>
                <a:spcPts val="2900"/>
              </a:lnSpc>
              <a:buNone/>
            </a:pPr>
            <a:r>
              <a:rPr lang="en-US" sz="2900" b="1" dirty="0">
                <a:solidFill>
                  <a:srgbClr val="4A4A45"/>
                </a:solidFill>
                <a:latin typeface="Lato Bold" pitchFamily="34" charset="0"/>
                <a:ea typeface="Lato Bold" pitchFamily="34" charset="-122"/>
                <a:cs typeface="Lato Bold" pitchFamily="34" charset="-120"/>
              </a:rPr>
              <a:t>2</a:t>
            </a:r>
            <a:endParaRPr lang="en-US" sz="2900" dirty="0"/>
          </a:p>
        </p:txBody>
      </p:sp>
      <p:sp>
        <p:nvSpPr>
          <p:cNvPr id="11" name="Text 7"/>
          <p:cNvSpPr/>
          <p:nvPr/>
        </p:nvSpPr>
        <p:spPr>
          <a:xfrm>
            <a:off x="6049328" y="5310545"/>
            <a:ext cx="3333988" cy="771525"/>
          </a:xfrm>
          <a:prstGeom prst="rect">
            <a:avLst/>
          </a:prstGeom>
          <a:noFill/>
          <a:ln/>
        </p:spPr>
        <p:txBody>
          <a:bodyPr wrap="square" lIns="0" tIns="0" rIns="0" bIns="0" rtlCol="0" anchor="t"/>
          <a:lstStyle/>
          <a:p>
            <a:pPr marL="0" indent="0">
              <a:lnSpc>
                <a:spcPts val="3000"/>
              </a:lnSpc>
              <a:buNone/>
            </a:pPr>
            <a:r>
              <a:rPr lang="en-US" sz="2400" b="1" dirty="0">
                <a:solidFill>
                  <a:srgbClr val="4A4A45"/>
                </a:solidFill>
                <a:latin typeface="Lato Bold" pitchFamily="34" charset="0"/>
                <a:ea typeface="Lato Bold" pitchFamily="34" charset="-122"/>
                <a:cs typeface="Lato Bold" pitchFamily="34" charset="-120"/>
              </a:rPr>
              <a:t>Complete Prescribed Courses</a:t>
            </a:r>
            <a:endParaRPr lang="en-US" sz="2400" dirty="0"/>
          </a:p>
        </p:txBody>
      </p:sp>
      <p:sp>
        <p:nvSpPr>
          <p:cNvPr id="12" name="Text 8"/>
          <p:cNvSpPr/>
          <p:nvPr/>
        </p:nvSpPr>
        <p:spPr>
          <a:xfrm>
            <a:off x="6049328" y="6230183"/>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Always complete the full course of antibiotics as prescribed by your doctor.</a:t>
            </a:r>
            <a:endParaRPr lang="en-US" sz="1900" dirty="0"/>
          </a:p>
        </p:txBody>
      </p:sp>
      <p:sp>
        <p:nvSpPr>
          <p:cNvPr id="13" name="Shape 9"/>
          <p:cNvSpPr/>
          <p:nvPr/>
        </p:nvSpPr>
        <p:spPr>
          <a:xfrm>
            <a:off x="9630132" y="5310545"/>
            <a:ext cx="555427" cy="555427"/>
          </a:xfrm>
          <a:prstGeom prst="roundRect">
            <a:avLst>
              <a:gd name="adj" fmla="val 6668"/>
            </a:avLst>
          </a:prstGeom>
          <a:solidFill>
            <a:srgbClr val="E5DFD2"/>
          </a:solidFill>
          <a:ln/>
        </p:spPr>
      </p:sp>
      <p:sp>
        <p:nvSpPr>
          <p:cNvPr id="14" name="Text 10"/>
          <p:cNvSpPr/>
          <p:nvPr/>
        </p:nvSpPr>
        <p:spPr>
          <a:xfrm>
            <a:off x="9800392" y="5403056"/>
            <a:ext cx="214789" cy="370284"/>
          </a:xfrm>
          <a:prstGeom prst="rect">
            <a:avLst/>
          </a:prstGeom>
          <a:noFill/>
          <a:ln/>
        </p:spPr>
        <p:txBody>
          <a:bodyPr wrap="none" lIns="0" tIns="0" rIns="0" bIns="0" rtlCol="0" anchor="t"/>
          <a:lstStyle/>
          <a:p>
            <a:pPr marL="0" indent="0" algn="ctr">
              <a:lnSpc>
                <a:spcPts val="2900"/>
              </a:lnSpc>
              <a:buNone/>
            </a:pPr>
            <a:r>
              <a:rPr lang="en-US" sz="2900" b="1" dirty="0">
                <a:solidFill>
                  <a:srgbClr val="4A4A45"/>
                </a:solidFill>
                <a:latin typeface="Lato Bold" pitchFamily="34" charset="0"/>
                <a:ea typeface="Lato Bold" pitchFamily="34" charset="-122"/>
                <a:cs typeface="Lato Bold" pitchFamily="34" charset="-120"/>
              </a:rPr>
              <a:t>3</a:t>
            </a:r>
            <a:endParaRPr lang="en-US" sz="2900" dirty="0"/>
          </a:p>
        </p:txBody>
      </p:sp>
      <p:sp>
        <p:nvSpPr>
          <p:cNvPr id="15" name="Text 11"/>
          <p:cNvSpPr/>
          <p:nvPr/>
        </p:nvSpPr>
        <p:spPr>
          <a:xfrm>
            <a:off x="10432375" y="5310545"/>
            <a:ext cx="3154204" cy="385763"/>
          </a:xfrm>
          <a:prstGeom prst="rect">
            <a:avLst/>
          </a:prstGeom>
          <a:noFill/>
          <a:ln/>
        </p:spPr>
        <p:txBody>
          <a:bodyPr wrap="none" lIns="0" tIns="0" rIns="0" bIns="0" rtlCol="0" anchor="t"/>
          <a:lstStyle/>
          <a:p>
            <a:pPr marL="0" indent="0">
              <a:lnSpc>
                <a:spcPts val="3000"/>
              </a:lnSpc>
              <a:buNone/>
            </a:pPr>
            <a:r>
              <a:rPr lang="en-US" sz="2400" b="1" dirty="0">
                <a:solidFill>
                  <a:srgbClr val="4A4A45"/>
                </a:solidFill>
                <a:latin typeface="Lato Bold" pitchFamily="34" charset="0"/>
                <a:ea typeface="Lato Bold" pitchFamily="34" charset="-122"/>
                <a:cs typeface="Lato Bold" pitchFamily="34" charset="-120"/>
              </a:rPr>
              <a:t>Practice Good Hygiene</a:t>
            </a:r>
            <a:endParaRPr lang="en-US" sz="2400" dirty="0"/>
          </a:p>
        </p:txBody>
      </p:sp>
      <p:sp>
        <p:nvSpPr>
          <p:cNvPr id="16" name="Text 12"/>
          <p:cNvSpPr/>
          <p:nvPr/>
        </p:nvSpPr>
        <p:spPr>
          <a:xfrm>
            <a:off x="10432375" y="5844421"/>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Maintain good personal hygiene to prevent the spread of infections.</a:t>
            </a:r>
            <a:endParaRPr lang="en-US" sz="1900" dirty="0"/>
          </a:p>
        </p:txBody>
      </p:sp>
      <p:pic>
        <p:nvPicPr>
          <p:cNvPr id="17" name="Picture 16">
            <a:extLst>
              <a:ext uri="{FF2B5EF4-FFF2-40B4-BE49-F238E27FC236}">
                <a16:creationId xmlns:a16="http://schemas.microsoft.com/office/drawing/2014/main" id="{10664CA8-7EB6-B1CF-F9B3-032FDB248631}"/>
              </a:ext>
            </a:extLst>
          </p:cNvPr>
          <p:cNvPicPr>
            <a:picLocks noChangeAspect="1"/>
          </p:cNvPicPr>
          <p:nvPr/>
        </p:nvPicPr>
        <p:blipFill>
          <a:blip r:embed="rId5"/>
          <a:stretch>
            <a:fillRect/>
          </a:stretch>
        </p:blipFill>
        <p:spPr>
          <a:xfrm>
            <a:off x="13109615" y="-104060"/>
            <a:ext cx="1520785" cy="1520785"/>
          </a:xfrm>
          <a:prstGeom prst="rect">
            <a:avLst/>
          </a:prstGeom>
        </p:spPr>
      </p:pic>
      <p:pic>
        <p:nvPicPr>
          <p:cNvPr id="18" name="Picture 17">
            <a:extLst>
              <a:ext uri="{FF2B5EF4-FFF2-40B4-BE49-F238E27FC236}">
                <a16:creationId xmlns:a16="http://schemas.microsoft.com/office/drawing/2014/main" id="{C97B0636-3DDA-6EEA-852A-277A82C849AE}"/>
              </a:ext>
            </a:extLst>
          </p:cNvPr>
          <p:cNvPicPr>
            <a:picLocks noChangeAspect="1"/>
          </p:cNvPicPr>
          <p:nvPr/>
        </p:nvPicPr>
        <p:blipFill rotWithShape="1">
          <a:blip r:embed="rId6">
            <a:alphaModFix amt="59000"/>
          </a:blip>
          <a:srcRect t="17215"/>
          <a:stretch/>
        </p:blipFill>
        <p:spPr>
          <a:xfrm>
            <a:off x="2435" y="1416724"/>
            <a:ext cx="14630399" cy="68128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64037" y="2203013"/>
            <a:ext cx="9535478" cy="771525"/>
          </a:xfrm>
          <a:prstGeom prst="rect">
            <a:avLst/>
          </a:prstGeom>
          <a:noFill/>
          <a:ln/>
        </p:spPr>
        <p:txBody>
          <a:bodyPr wrap="none" lIns="0" tIns="0" rIns="0" bIns="0" rtlCol="0" anchor="t"/>
          <a:lstStyle/>
          <a:p>
            <a:pPr marL="0" indent="0">
              <a:lnSpc>
                <a:spcPts val="6050"/>
              </a:lnSpc>
              <a:buNone/>
            </a:pPr>
            <a:r>
              <a:rPr lang="en-US" sz="4850" b="1" dirty="0">
                <a:solidFill>
                  <a:srgbClr val="282824"/>
                </a:solidFill>
                <a:latin typeface="Lato Bold" pitchFamily="34" charset="0"/>
                <a:ea typeface="Lato Bold" pitchFamily="34" charset="-122"/>
                <a:cs typeface="Lato Bold" pitchFamily="34" charset="-120"/>
              </a:rPr>
              <a:t>What Can Be Done? Doctor's Level</a:t>
            </a:r>
            <a:endParaRPr lang="en-US" sz="4850" dirty="0"/>
          </a:p>
        </p:txBody>
      </p:sp>
      <p:sp>
        <p:nvSpPr>
          <p:cNvPr id="3" name="Text 1"/>
          <p:cNvSpPr/>
          <p:nvPr/>
        </p:nvSpPr>
        <p:spPr>
          <a:xfrm>
            <a:off x="864037" y="359163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282824"/>
                </a:solidFill>
                <a:latin typeface="Lato Bold" pitchFamily="34" charset="0"/>
                <a:ea typeface="Lato Bold" pitchFamily="34" charset="-122"/>
                <a:cs typeface="Lato Bold" pitchFamily="34" charset="-120"/>
              </a:rPr>
              <a:t>Prescribe Responsibly</a:t>
            </a:r>
            <a:endParaRPr lang="en-US" sz="2400" dirty="0"/>
          </a:p>
        </p:txBody>
      </p:sp>
      <p:sp>
        <p:nvSpPr>
          <p:cNvPr id="4" name="Text 2"/>
          <p:cNvSpPr/>
          <p:nvPr/>
        </p:nvSpPr>
        <p:spPr>
          <a:xfrm>
            <a:off x="864037" y="4224218"/>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Prescribe antibiotics only when necessary, and prioritize narrow-spectrum antibiotics after confirming the infection type.</a:t>
            </a:r>
            <a:endParaRPr lang="en-US" sz="1900" dirty="0"/>
          </a:p>
        </p:txBody>
      </p:sp>
      <p:sp>
        <p:nvSpPr>
          <p:cNvPr id="5" name="Text 3"/>
          <p:cNvSpPr/>
          <p:nvPr/>
        </p:nvSpPr>
        <p:spPr>
          <a:xfrm>
            <a:off x="5372695" y="359163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282824"/>
                </a:solidFill>
                <a:latin typeface="Lato Bold" pitchFamily="34" charset="0"/>
                <a:ea typeface="Lato Bold" pitchFamily="34" charset="-122"/>
                <a:cs typeface="Lato Bold" pitchFamily="34" charset="-120"/>
              </a:rPr>
              <a:t>Educate Patients</a:t>
            </a:r>
            <a:endParaRPr lang="en-US" sz="2400" dirty="0"/>
          </a:p>
        </p:txBody>
      </p:sp>
      <p:sp>
        <p:nvSpPr>
          <p:cNvPr id="6" name="Text 4"/>
          <p:cNvSpPr/>
          <p:nvPr/>
        </p:nvSpPr>
        <p:spPr>
          <a:xfrm>
            <a:off x="5372695" y="4224218"/>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Inform patients about the proper use of antibiotics and the risks of antimicrobial resistance.</a:t>
            </a:r>
            <a:endParaRPr lang="en-US" sz="1900" dirty="0"/>
          </a:p>
        </p:txBody>
      </p:sp>
      <p:sp>
        <p:nvSpPr>
          <p:cNvPr id="7" name="Text 5"/>
          <p:cNvSpPr/>
          <p:nvPr/>
        </p:nvSpPr>
        <p:spPr>
          <a:xfrm>
            <a:off x="9881354" y="359163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282824"/>
                </a:solidFill>
                <a:latin typeface="Lato Bold" pitchFamily="34" charset="0"/>
                <a:ea typeface="Lato Bold" pitchFamily="34" charset="-122"/>
                <a:cs typeface="Lato Bold" pitchFamily="34" charset="-120"/>
              </a:rPr>
              <a:t>Stay Informed</a:t>
            </a:r>
            <a:endParaRPr lang="en-US" sz="2400" dirty="0"/>
          </a:p>
        </p:txBody>
      </p:sp>
      <p:sp>
        <p:nvSpPr>
          <p:cNvPr id="8" name="Text 6"/>
          <p:cNvSpPr/>
          <p:nvPr/>
        </p:nvSpPr>
        <p:spPr>
          <a:xfrm>
            <a:off x="9881354" y="4224218"/>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4A4A45"/>
                </a:solidFill>
                <a:latin typeface="Lato" pitchFamily="34" charset="0"/>
                <a:ea typeface="Lato" pitchFamily="34" charset="-122"/>
                <a:cs typeface="Lato" pitchFamily="34" charset="-120"/>
              </a:rPr>
              <a:t>Keep up-to-date with the latest guidelines and research on antimicrobial resistance.</a:t>
            </a:r>
            <a:endParaRPr lang="en-US" sz="1900" dirty="0"/>
          </a:p>
        </p:txBody>
      </p:sp>
      <p:pic>
        <p:nvPicPr>
          <p:cNvPr id="9" name="Picture 8">
            <a:extLst>
              <a:ext uri="{FF2B5EF4-FFF2-40B4-BE49-F238E27FC236}">
                <a16:creationId xmlns:a16="http://schemas.microsoft.com/office/drawing/2014/main" id="{A98A8B3F-3A9E-D272-8CBF-AC9FF3FB1F65}"/>
              </a:ext>
            </a:extLst>
          </p:cNvPr>
          <p:cNvPicPr>
            <a:picLocks noChangeAspect="1"/>
          </p:cNvPicPr>
          <p:nvPr/>
        </p:nvPicPr>
        <p:blipFill>
          <a:blip r:embed="rId3"/>
          <a:stretch>
            <a:fillRect/>
          </a:stretch>
        </p:blipFill>
        <p:spPr>
          <a:xfrm>
            <a:off x="13109615" y="-104060"/>
            <a:ext cx="1520785" cy="1520785"/>
          </a:xfrm>
          <a:prstGeom prst="rect">
            <a:avLst/>
          </a:prstGeom>
        </p:spPr>
      </p:pic>
      <p:pic>
        <p:nvPicPr>
          <p:cNvPr id="10" name="Picture 9">
            <a:extLst>
              <a:ext uri="{FF2B5EF4-FFF2-40B4-BE49-F238E27FC236}">
                <a16:creationId xmlns:a16="http://schemas.microsoft.com/office/drawing/2014/main" id="{0B9EC784-5139-A19F-69D4-10294599F5A9}"/>
              </a:ext>
            </a:extLst>
          </p:cNvPr>
          <p:cNvPicPr>
            <a:picLocks noChangeAspect="1"/>
          </p:cNvPicPr>
          <p:nvPr/>
        </p:nvPicPr>
        <p:blipFill rotWithShape="1">
          <a:blip r:embed="rId4">
            <a:alphaModFix amt="59000"/>
          </a:blip>
          <a:srcRect t="17215"/>
          <a:stretch/>
        </p:blipFill>
        <p:spPr>
          <a:xfrm>
            <a:off x="2435" y="1416724"/>
            <a:ext cx="14630399" cy="68128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76500"/>
          </a:xfrm>
          <a:prstGeom prst="rect">
            <a:avLst/>
          </a:prstGeom>
        </p:spPr>
      </p:pic>
      <p:pic>
        <p:nvPicPr>
          <p:cNvPr id="3" name="Image 1" descr="preencoded.png"/>
          <p:cNvPicPr>
            <a:picLocks noChangeAspect="1"/>
          </p:cNvPicPr>
          <p:nvPr/>
        </p:nvPicPr>
        <p:blipFill>
          <a:blip r:embed="rId4"/>
          <a:stretch>
            <a:fillRect/>
          </a:stretch>
        </p:blipFill>
        <p:spPr>
          <a:xfrm>
            <a:off x="5428298" y="247650"/>
            <a:ext cx="3773686" cy="1981200"/>
          </a:xfrm>
          <a:prstGeom prst="rect">
            <a:avLst/>
          </a:prstGeom>
        </p:spPr>
      </p:pic>
      <p:sp>
        <p:nvSpPr>
          <p:cNvPr id="4" name="Text 0"/>
          <p:cNvSpPr/>
          <p:nvPr/>
        </p:nvSpPr>
        <p:spPr>
          <a:xfrm>
            <a:off x="693420" y="3021330"/>
            <a:ext cx="12706231" cy="619125"/>
          </a:xfrm>
          <a:prstGeom prst="rect">
            <a:avLst/>
          </a:prstGeom>
          <a:noFill/>
          <a:ln/>
        </p:spPr>
        <p:txBody>
          <a:bodyPr wrap="none" lIns="0" tIns="0" rIns="0" bIns="0" rtlCol="0" anchor="t"/>
          <a:lstStyle/>
          <a:p>
            <a:pPr marL="0" indent="0">
              <a:lnSpc>
                <a:spcPts val="4850"/>
              </a:lnSpc>
              <a:buNone/>
            </a:pPr>
            <a:r>
              <a:rPr lang="en-US" sz="3900" b="1" dirty="0">
                <a:solidFill>
                  <a:srgbClr val="282824"/>
                </a:solidFill>
                <a:latin typeface="Lato Bold" pitchFamily="34" charset="0"/>
                <a:ea typeface="Lato Bold" pitchFamily="34" charset="-122"/>
                <a:cs typeface="Lato Bold" pitchFamily="34" charset="-120"/>
              </a:rPr>
              <a:t>What Can Be Done? Government and Healthcare Systems</a:t>
            </a:r>
            <a:endParaRPr lang="en-US" sz="3900" dirty="0"/>
          </a:p>
        </p:txBody>
      </p:sp>
      <p:sp>
        <p:nvSpPr>
          <p:cNvPr id="5" name="Shape 1"/>
          <p:cNvSpPr/>
          <p:nvPr/>
        </p:nvSpPr>
        <p:spPr>
          <a:xfrm>
            <a:off x="693420" y="3937635"/>
            <a:ext cx="6522720" cy="1458516"/>
          </a:xfrm>
          <a:prstGeom prst="roundRect">
            <a:avLst>
              <a:gd name="adj" fmla="val 2038"/>
            </a:avLst>
          </a:prstGeom>
          <a:solidFill>
            <a:srgbClr val="E5DFD2"/>
          </a:solidFill>
          <a:ln/>
        </p:spPr>
      </p:sp>
      <p:sp>
        <p:nvSpPr>
          <p:cNvPr id="6" name="Text 2"/>
          <p:cNvSpPr/>
          <p:nvPr/>
        </p:nvSpPr>
        <p:spPr>
          <a:xfrm>
            <a:off x="891540" y="4135755"/>
            <a:ext cx="2755940" cy="309563"/>
          </a:xfrm>
          <a:prstGeom prst="rect">
            <a:avLst/>
          </a:prstGeom>
          <a:noFill/>
          <a:ln/>
        </p:spPr>
        <p:txBody>
          <a:bodyPr wrap="none" lIns="0" tIns="0" rIns="0" bIns="0" rtlCol="0" anchor="t"/>
          <a:lstStyle/>
          <a:p>
            <a:pPr marL="0" indent="0">
              <a:lnSpc>
                <a:spcPts val="2400"/>
              </a:lnSpc>
              <a:buNone/>
            </a:pPr>
            <a:r>
              <a:rPr lang="en-US" sz="1950" b="1" dirty="0">
                <a:solidFill>
                  <a:srgbClr val="4A4A45"/>
                </a:solidFill>
                <a:latin typeface="Lato Bold" pitchFamily="34" charset="0"/>
                <a:ea typeface="Lato Bold" pitchFamily="34" charset="-122"/>
                <a:cs typeface="Lato Bold" pitchFamily="34" charset="-120"/>
              </a:rPr>
              <a:t>Public Health Campaigns</a:t>
            </a:r>
            <a:endParaRPr lang="en-US" sz="1950" dirty="0"/>
          </a:p>
        </p:txBody>
      </p:sp>
      <p:sp>
        <p:nvSpPr>
          <p:cNvPr id="7" name="Text 3"/>
          <p:cNvSpPr/>
          <p:nvPr/>
        </p:nvSpPr>
        <p:spPr>
          <a:xfrm>
            <a:off x="891540" y="4564142"/>
            <a:ext cx="6126480" cy="316944"/>
          </a:xfrm>
          <a:prstGeom prst="rect">
            <a:avLst/>
          </a:prstGeom>
          <a:noFill/>
          <a:ln/>
        </p:spPr>
        <p:txBody>
          <a:bodyPr wrap="none" lIns="0" tIns="0" rIns="0" bIns="0" rtlCol="0" anchor="t"/>
          <a:lstStyle/>
          <a:p>
            <a:pPr marL="0" indent="0">
              <a:lnSpc>
                <a:spcPts val="2450"/>
              </a:lnSpc>
              <a:buNone/>
            </a:pPr>
            <a:r>
              <a:rPr lang="en-US" sz="1550" dirty="0">
                <a:solidFill>
                  <a:srgbClr val="4A4A45"/>
                </a:solidFill>
                <a:latin typeface="Lato" pitchFamily="34" charset="0"/>
                <a:ea typeface="Lato" pitchFamily="34" charset="-122"/>
                <a:cs typeface="Lato" pitchFamily="34" charset="-120"/>
              </a:rPr>
              <a:t>Invest in public health campaigns promoting responsible antibiotic use.</a:t>
            </a:r>
            <a:endParaRPr lang="en-US" sz="1550" dirty="0"/>
          </a:p>
        </p:txBody>
      </p:sp>
      <p:sp>
        <p:nvSpPr>
          <p:cNvPr id="8" name="Shape 4"/>
          <p:cNvSpPr/>
          <p:nvPr/>
        </p:nvSpPr>
        <p:spPr>
          <a:xfrm>
            <a:off x="7414260" y="3937635"/>
            <a:ext cx="6522720" cy="1458516"/>
          </a:xfrm>
          <a:prstGeom prst="roundRect">
            <a:avLst>
              <a:gd name="adj" fmla="val 2038"/>
            </a:avLst>
          </a:prstGeom>
          <a:solidFill>
            <a:srgbClr val="E5DFD2"/>
          </a:solidFill>
          <a:ln/>
        </p:spPr>
      </p:sp>
      <p:sp>
        <p:nvSpPr>
          <p:cNvPr id="9" name="Text 5"/>
          <p:cNvSpPr/>
          <p:nvPr/>
        </p:nvSpPr>
        <p:spPr>
          <a:xfrm>
            <a:off x="7612380" y="4135755"/>
            <a:ext cx="3530798" cy="309563"/>
          </a:xfrm>
          <a:prstGeom prst="rect">
            <a:avLst/>
          </a:prstGeom>
          <a:noFill/>
          <a:ln/>
        </p:spPr>
        <p:txBody>
          <a:bodyPr wrap="none" lIns="0" tIns="0" rIns="0" bIns="0" rtlCol="0" anchor="t"/>
          <a:lstStyle/>
          <a:p>
            <a:pPr marL="0" indent="0">
              <a:lnSpc>
                <a:spcPts val="2400"/>
              </a:lnSpc>
              <a:buNone/>
            </a:pPr>
            <a:r>
              <a:rPr lang="en-US" sz="1950" b="1" dirty="0">
                <a:solidFill>
                  <a:srgbClr val="4A4A45"/>
                </a:solidFill>
                <a:latin typeface="Lato Bold" pitchFamily="34" charset="0"/>
                <a:ea typeface="Lato Bold" pitchFamily="34" charset="-122"/>
                <a:cs typeface="Lato Bold" pitchFamily="34" charset="-120"/>
              </a:rPr>
              <a:t>Regulate Pharmaceutical Waste</a:t>
            </a:r>
            <a:endParaRPr lang="en-US" sz="1950" dirty="0"/>
          </a:p>
        </p:txBody>
      </p:sp>
      <p:sp>
        <p:nvSpPr>
          <p:cNvPr id="10" name="Text 6"/>
          <p:cNvSpPr/>
          <p:nvPr/>
        </p:nvSpPr>
        <p:spPr>
          <a:xfrm>
            <a:off x="7612380" y="4564142"/>
            <a:ext cx="6126480" cy="633889"/>
          </a:xfrm>
          <a:prstGeom prst="rect">
            <a:avLst/>
          </a:prstGeom>
          <a:noFill/>
          <a:ln/>
        </p:spPr>
        <p:txBody>
          <a:bodyPr wrap="square" lIns="0" tIns="0" rIns="0" bIns="0" rtlCol="0" anchor="t"/>
          <a:lstStyle/>
          <a:p>
            <a:pPr marL="0" indent="0">
              <a:lnSpc>
                <a:spcPts val="2450"/>
              </a:lnSpc>
              <a:buNone/>
            </a:pPr>
            <a:r>
              <a:rPr lang="en-US" sz="1550" dirty="0">
                <a:solidFill>
                  <a:srgbClr val="4A4A45"/>
                </a:solidFill>
                <a:latin typeface="Lato" pitchFamily="34" charset="0"/>
                <a:ea typeface="Lato" pitchFamily="34" charset="-122"/>
                <a:cs typeface="Lato" pitchFamily="34" charset="-120"/>
              </a:rPr>
              <a:t>Implement and enforce regulations on pharmaceutical waste management.</a:t>
            </a:r>
            <a:endParaRPr lang="en-US" sz="1550" dirty="0"/>
          </a:p>
        </p:txBody>
      </p:sp>
      <p:sp>
        <p:nvSpPr>
          <p:cNvPr id="11" name="Shape 7"/>
          <p:cNvSpPr/>
          <p:nvPr/>
        </p:nvSpPr>
        <p:spPr>
          <a:xfrm>
            <a:off x="693420" y="5594271"/>
            <a:ext cx="6522720" cy="2092404"/>
          </a:xfrm>
          <a:prstGeom prst="roundRect">
            <a:avLst>
              <a:gd name="adj" fmla="val 1420"/>
            </a:avLst>
          </a:prstGeom>
          <a:solidFill>
            <a:srgbClr val="E5DFD2"/>
          </a:solidFill>
          <a:ln/>
        </p:spPr>
      </p:sp>
      <p:sp>
        <p:nvSpPr>
          <p:cNvPr id="12" name="Text 8"/>
          <p:cNvSpPr/>
          <p:nvPr/>
        </p:nvSpPr>
        <p:spPr>
          <a:xfrm>
            <a:off x="891540" y="5792391"/>
            <a:ext cx="2476500" cy="309563"/>
          </a:xfrm>
          <a:prstGeom prst="rect">
            <a:avLst/>
          </a:prstGeom>
          <a:noFill/>
          <a:ln/>
        </p:spPr>
        <p:txBody>
          <a:bodyPr wrap="none" lIns="0" tIns="0" rIns="0" bIns="0" rtlCol="0" anchor="t"/>
          <a:lstStyle/>
          <a:p>
            <a:pPr marL="0" indent="0">
              <a:lnSpc>
                <a:spcPts val="2400"/>
              </a:lnSpc>
              <a:buNone/>
            </a:pPr>
            <a:r>
              <a:rPr lang="en-US" sz="1950" b="1" dirty="0">
                <a:solidFill>
                  <a:srgbClr val="4A4A45"/>
                </a:solidFill>
                <a:latin typeface="Lato Bold" pitchFamily="34" charset="0"/>
                <a:ea typeface="Lato Bold" pitchFamily="34" charset="-122"/>
                <a:cs typeface="Lato Bold" pitchFamily="34" charset="-120"/>
              </a:rPr>
              <a:t>Boost Surveillance</a:t>
            </a:r>
            <a:endParaRPr lang="en-US" sz="1950" dirty="0"/>
          </a:p>
        </p:txBody>
      </p:sp>
      <p:sp>
        <p:nvSpPr>
          <p:cNvPr id="13" name="Text 9"/>
          <p:cNvSpPr/>
          <p:nvPr/>
        </p:nvSpPr>
        <p:spPr>
          <a:xfrm>
            <a:off x="891540" y="6220777"/>
            <a:ext cx="6126480" cy="316944"/>
          </a:xfrm>
          <a:prstGeom prst="rect">
            <a:avLst/>
          </a:prstGeom>
          <a:noFill/>
          <a:ln/>
        </p:spPr>
        <p:txBody>
          <a:bodyPr wrap="none" lIns="0" tIns="0" rIns="0" bIns="0" rtlCol="0" anchor="t"/>
          <a:lstStyle/>
          <a:p>
            <a:pPr marL="0" indent="0">
              <a:lnSpc>
                <a:spcPts val="2450"/>
              </a:lnSpc>
              <a:buNone/>
            </a:pPr>
            <a:r>
              <a:rPr lang="en-US" sz="1550" dirty="0">
                <a:solidFill>
                  <a:srgbClr val="4A4A45"/>
                </a:solidFill>
                <a:latin typeface="Lato" pitchFamily="34" charset="0"/>
                <a:ea typeface="Lato" pitchFamily="34" charset="-122"/>
                <a:cs typeface="Lato" pitchFamily="34" charset="-120"/>
              </a:rPr>
              <a:t>Enhance surveillance efforts to track and combat the spread of AMR.</a:t>
            </a:r>
            <a:endParaRPr lang="en-US" sz="1550" dirty="0"/>
          </a:p>
        </p:txBody>
      </p:sp>
      <p:sp>
        <p:nvSpPr>
          <p:cNvPr id="14" name="Shape 10"/>
          <p:cNvSpPr/>
          <p:nvPr/>
        </p:nvSpPr>
        <p:spPr>
          <a:xfrm>
            <a:off x="7414260" y="5594271"/>
            <a:ext cx="6522720" cy="2092404"/>
          </a:xfrm>
          <a:prstGeom prst="roundRect">
            <a:avLst>
              <a:gd name="adj" fmla="val 1420"/>
            </a:avLst>
          </a:prstGeom>
          <a:solidFill>
            <a:srgbClr val="E5DFD2"/>
          </a:solidFill>
          <a:ln/>
        </p:spPr>
      </p:sp>
      <p:sp>
        <p:nvSpPr>
          <p:cNvPr id="15" name="Text 11"/>
          <p:cNvSpPr/>
          <p:nvPr/>
        </p:nvSpPr>
        <p:spPr>
          <a:xfrm>
            <a:off x="7612380" y="5792391"/>
            <a:ext cx="2476500" cy="309563"/>
          </a:xfrm>
          <a:prstGeom prst="rect">
            <a:avLst/>
          </a:prstGeom>
          <a:noFill/>
          <a:ln/>
        </p:spPr>
        <p:txBody>
          <a:bodyPr wrap="none" lIns="0" tIns="0" rIns="0" bIns="0" rtlCol="0" anchor="t"/>
          <a:lstStyle/>
          <a:p>
            <a:pPr marL="0" indent="0">
              <a:lnSpc>
                <a:spcPts val="2400"/>
              </a:lnSpc>
              <a:buNone/>
            </a:pPr>
            <a:r>
              <a:rPr lang="en-US" sz="1950" b="1" dirty="0">
                <a:solidFill>
                  <a:srgbClr val="4A4A45"/>
                </a:solidFill>
                <a:latin typeface="Lato Bold" pitchFamily="34" charset="0"/>
                <a:ea typeface="Lato Bold" pitchFamily="34" charset="-122"/>
                <a:cs typeface="Lato Bold" pitchFamily="34" charset="-120"/>
              </a:rPr>
              <a:t>Coordinated Action</a:t>
            </a:r>
            <a:endParaRPr lang="en-US" sz="1950" dirty="0"/>
          </a:p>
        </p:txBody>
      </p:sp>
      <p:sp>
        <p:nvSpPr>
          <p:cNvPr id="16" name="Text 12"/>
          <p:cNvSpPr/>
          <p:nvPr/>
        </p:nvSpPr>
        <p:spPr>
          <a:xfrm>
            <a:off x="7612380" y="6220777"/>
            <a:ext cx="6126480" cy="1267778"/>
          </a:xfrm>
          <a:prstGeom prst="rect">
            <a:avLst/>
          </a:prstGeom>
          <a:noFill/>
          <a:ln/>
        </p:spPr>
        <p:txBody>
          <a:bodyPr wrap="square" lIns="0" tIns="0" rIns="0" bIns="0" rtlCol="0" anchor="t"/>
          <a:lstStyle/>
          <a:p>
            <a:pPr marL="0" indent="0">
              <a:lnSpc>
                <a:spcPts val="2450"/>
              </a:lnSpc>
              <a:buNone/>
            </a:pPr>
            <a:r>
              <a:rPr lang="en-US" sz="1550" dirty="0">
                <a:solidFill>
                  <a:srgbClr val="4A4A45"/>
                </a:solidFill>
                <a:latin typeface="Lato" pitchFamily="34" charset="0"/>
                <a:ea typeface="Lato" pitchFamily="34" charset="-122"/>
                <a:cs typeface="Lato" pitchFamily="34" charset="-120"/>
              </a:rPr>
              <a:t>As AMR continues to rise, especially in countries like India, it's critical for governments, the medical community, and individuals to take coordinated action to prevent a future where minor infections can no longer be treated effectively.</a:t>
            </a:r>
            <a:endParaRPr lang="en-US" sz="1550" dirty="0"/>
          </a:p>
        </p:txBody>
      </p:sp>
      <p:pic>
        <p:nvPicPr>
          <p:cNvPr id="17" name="Picture 16">
            <a:extLst>
              <a:ext uri="{FF2B5EF4-FFF2-40B4-BE49-F238E27FC236}">
                <a16:creationId xmlns:a16="http://schemas.microsoft.com/office/drawing/2014/main" id="{1451B167-A7BD-DF0C-97EB-4C66502E7EDA}"/>
              </a:ext>
            </a:extLst>
          </p:cNvPr>
          <p:cNvPicPr>
            <a:picLocks noChangeAspect="1"/>
          </p:cNvPicPr>
          <p:nvPr/>
        </p:nvPicPr>
        <p:blipFill>
          <a:blip r:embed="rId5"/>
          <a:stretch>
            <a:fillRect/>
          </a:stretch>
        </p:blipFill>
        <p:spPr>
          <a:xfrm>
            <a:off x="13109615" y="-104060"/>
            <a:ext cx="1520785" cy="1520785"/>
          </a:xfrm>
          <a:prstGeom prst="rect">
            <a:avLst/>
          </a:prstGeom>
        </p:spPr>
      </p:pic>
      <p:pic>
        <p:nvPicPr>
          <p:cNvPr id="18" name="Picture 17">
            <a:extLst>
              <a:ext uri="{FF2B5EF4-FFF2-40B4-BE49-F238E27FC236}">
                <a16:creationId xmlns:a16="http://schemas.microsoft.com/office/drawing/2014/main" id="{09ADB4B2-EBA5-19FD-5D2C-3388BCC63475}"/>
              </a:ext>
            </a:extLst>
          </p:cNvPr>
          <p:cNvPicPr>
            <a:picLocks noChangeAspect="1"/>
          </p:cNvPicPr>
          <p:nvPr/>
        </p:nvPicPr>
        <p:blipFill rotWithShape="1">
          <a:blip r:embed="rId6">
            <a:alphaModFix amt="59000"/>
          </a:blip>
          <a:srcRect t="17215"/>
          <a:stretch/>
        </p:blipFill>
        <p:spPr>
          <a:xfrm>
            <a:off x="2435" y="1416724"/>
            <a:ext cx="14630399" cy="68128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671</Words>
  <Application>Microsoft Office PowerPoint</Application>
  <PresentationFormat>Custom</PresentationFormat>
  <Paragraphs>96</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Lato Bold</vt:lpstr>
      <vt:lpstr>Lato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919826041759</cp:lastModifiedBy>
  <cp:revision>2</cp:revision>
  <dcterms:created xsi:type="dcterms:W3CDTF">2025-01-11T07:15:30Z</dcterms:created>
  <dcterms:modified xsi:type="dcterms:W3CDTF">2025-01-11T07:25:29Z</dcterms:modified>
</cp:coreProperties>
</file>